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media/image4.jpg" ContentType="image/png"/>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80" r:id="rId2"/>
    <p:sldId id="372" r:id="rId3"/>
    <p:sldId id="414" r:id="rId4"/>
    <p:sldId id="323" r:id="rId5"/>
    <p:sldId id="398" r:id="rId6"/>
    <p:sldId id="405" r:id="rId7"/>
    <p:sldId id="392" r:id="rId8"/>
    <p:sldId id="408" r:id="rId9"/>
    <p:sldId id="409" r:id="rId10"/>
    <p:sldId id="411" r:id="rId11"/>
    <p:sldId id="415" r:id="rId12"/>
    <p:sldId id="416" r:id="rId13"/>
    <p:sldId id="412" r:id="rId14"/>
    <p:sldId id="413" r:id="rId15"/>
    <p:sldId id="394" r:id="rId16"/>
    <p:sldId id="417" r:id="rId17"/>
    <p:sldId id="418" r:id="rId18"/>
    <p:sldId id="419" r:id="rId19"/>
    <p:sldId id="420" r:id="rId20"/>
    <p:sldId id="421" r:id="rId21"/>
    <p:sldId id="422" r:id="rId22"/>
    <p:sldId id="39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494A"/>
    <a:srgbClr val="A34949"/>
    <a:srgbClr val="37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1" autoAdjust="0"/>
  </p:normalViewPr>
  <p:slideViewPr>
    <p:cSldViewPr snapToGrid="0">
      <p:cViewPr varScale="1">
        <p:scale>
          <a:sx n="76" d="100"/>
          <a:sy n="76" d="100"/>
        </p:scale>
        <p:origin x="84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97CE6-0E5D-4B30-B021-B36E4BCA0BDF}" type="datetimeFigureOut">
              <a:rPr lang="zh-CN" altLang="en-US" smtClean="0"/>
              <a:t>2019/12/28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C53D9-0774-4797-A779-FE6A6971619B}" type="slidenum">
              <a:rPr lang="zh-CN" altLang="en-US" smtClean="0"/>
              <a:t>‹#›</a:t>
            </a:fld>
            <a:endParaRPr lang="zh-CN" altLang="en-US"/>
          </a:p>
        </p:txBody>
      </p:sp>
    </p:spTree>
    <p:extLst>
      <p:ext uri="{BB962C8B-B14F-4D97-AF65-F5344CB8AC3E}">
        <p14:creationId xmlns:p14="http://schemas.microsoft.com/office/powerpoint/2010/main" val="2049236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12248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70616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86847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9352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81962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2654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35641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6321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58525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89780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4770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7114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35311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10652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70557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90777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22517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159624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19133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7315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4830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5898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2021DD-0DD8-4146-8771-188D2C4F15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D422229-6789-4354-9F3C-E448A2F85D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4B09882-00C4-49F3-B380-91C7CAA37891}"/>
              </a:ext>
            </a:extLst>
          </p:cNvPr>
          <p:cNvSpPr>
            <a:spLocks noGrp="1"/>
          </p:cNvSpPr>
          <p:nvPr>
            <p:ph type="dt" sz="half" idx="10"/>
          </p:nvPr>
        </p:nvSpPr>
        <p:spPr/>
        <p:txBody>
          <a:bodyPr/>
          <a:lstStyle/>
          <a:p>
            <a:fld id="{E5442B4A-647F-493F-AE83-6929DA0B214B}" type="datetimeFigureOut">
              <a:rPr lang="zh-CN" altLang="en-US" smtClean="0"/>
              <a:t>2019/12/28</a:t>
            </a:fld>
            <a:endParaRPr lang="zh-CN" altLang="en-US"/>
          </a:p>
        </p:txBody>
      </p:sp>
      <p:sp>
        <p:nvSpPr>
          <p:cNvPr id="5" name="页脚占位符 4">
            <a:extLst>
              <a:ext uri="{FF2B5EF4-FFF2-40B4-BE49-F238E27FC236}">
                <a16:creationId xmlns:a16="http://schemas.microsoft.com/office/drawing/2014/main" id="{E9F64084-A2F6-4801-A68D-5D8723F423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EF0BEA-02B8-4D98-BCDF-F9411DED0CA4}"/>
              </a:ext>
            </a:extLst>
          </p:cNvPr>
          <p:cNvSpPr>
            <a:spLocks noGrp="1"/>
          </p:cNvSpPr>
          <p:nvPr>
            <p:ph type="sldNum" sz="quarter" idx="12"/>
          </p:nvPr>
        </p:nvSpPr>
        <p:spPr/>
        <p:txBody>
          <a:body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2247553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D1D427-DBA5-4214-B6A9-EB6205BC698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A27DFAA-05EC-46AE-85B9-7AEC1380F0E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49A1BA0-A372-420A-B1AF-9500E6BF67B8}"/>
              </a:ext>
            </a:extLst>
          </p:cNvPr>
          <p:cNvSpPr>
            <a:spLocks noGrp="1"/>
          </p:cNvSpPr>
          <p:nvPr>
            <p:ph type="dt" sz="half" idx="10"/>
          </p:nvPr>
        </p:nvSpPr>
        <p:spPr/>
        <p:txBody>
          <a:bodyPr/>
          <a:lstStyle/>
          <a:p>
            <a:fld id="{E5442B4A-647F-493F-AE83-6929DA0B214B}" type="datetimeFigureOut">
              <a:rPr lang="zh-CN" altLang="en-US" smtClean="0"/>
              <a:t>2019/12/28</a:t>
            </a:fld>
            <a:endParaRPr lang="zh-CN" altLang="en-US"/>
          </a:p>
        </p:txBody>
      </p:sp>
      <p:sp>
        <p:nvSpPr>
          <p:cNvPr id="5" name="页脚占位符 4">
            <a:extLst>
              <a:ext uri="{FF2B5EF4-FFF2-40B4-BE49-F238E27FC236}">
                <a16:creationId xmlns:a16="http://schemas.microsoft.com/office/drawing/2014/main" id="{6325618D-E1E5-4C03-AAA2-6AA141A157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0B7DD2-C98B-4FB4-A8BD-2BC592EB6861}"/>
              </a:ext>
            </a:extLst>
          </p:cNvPr>
          <p:cNvSpPr>
            <a:spLocks noGrp="1"/>
          </p:cNvSpPr>
          <p:nvPr>
            <p:ph type="sldNum" sz="quarter" idx="12"/>
          </p:nvPr>
        </p:nvSpPr>
        <p:spPr/>
        <p:txBody>
          <a:body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3841822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F6C4E54-0F1F-406A-824A-DA71A838479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E9B6BA9-B889-4A9B-A00E-01C78068562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13CD8FF-F61F-4B71-BCD2-7BCF9D96F071}"/>
              </a:ext>
            </a:extLst>
          </p:cNvPr>
          <p:cNvSpPr>
            <a:spLocks noGrp="1"/>
          </p:cNvSpPr>
          <p:nvPr>
            <p:ph type="dt" sz="half" idx="10"/>
          </p:nvPr>
        </p:nvSpPr>
        <p:spPr/>
        <p:txBody>
          <a:bodyPr/>
          <a:lstStyle/>
          <a:p>
            <a:fld id="{E5442B4A-647F-493F-AE83-6929DA0B214B}" type="datetimeFigureOut">
              <a:rPr lang="zh-CN" altLang="en-US" smtClean="0"/>
              <a:t>2019/12/28</a:t>
            </a:fld>
            <a:endParaRPr lang="zh-CN" altLang="en-US"/>
          </a:p>
        </p:txBody>
      </p:sp>
      <p:sp>
        <p:nvSpPr>
          <p:cNvPr id="5" name="页脚占位符 4">
            <a:extLst>
              <a:ext uri="{FF2B5EF4-FFF2-40B4-BE49-F238E27FC236}">
                <a16:creationId xmlns:a16="http://schemas.microsoft.com/office/drawing/2014/main" id="{FBF2E8FF-D9E8-4DAA-8649-81B430E8FB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44D95C-9DF3-4104-B2E7-8CD7BCD48E2E}"/>
              </a:ext>
            </a:extLst>
          </p:cNvPr>
          <p:cNvSpPr>
            <a:spLocks noGrp="1"/>
          </p:cNvSpPr>
          <p:nvPr>
            <p:ph type="sldNum" sz="quarter" idx="12"/>
          </p:nvPr>
        </p:nvSpPr>
        <p:spPr/>
        <p:txBody>
          <a:body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1794754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ews Image 4">
    <p:spTree>
      <p:nvGrpSpPr>
        <p:cNvPr id="1" name=""/>
        <p:cNvGrpSpPr/>
        <p:nvPr/>
      </p:nvGrpSpPr>
      <p:grpSpPr>
        <a:xfrm>
          <a:off x="0" y="0"/>
          <a:ext cx="0" cy="0"/>
          <a:chOff x="0" y="0"/>
          <a:chExt cx="0" cy="0"/>
        </a:xfrm>
      </p:grpSpPr>
      <p:sp>
        <p:nvSpPr>
          <p:cNvPr id="13" name="Picture Placeholder 12"/>
          <p:cNvSpPr>
            <a:spLocks noGrp="1"/>
          </p:cNvSpPr>
          <p:nvPr>
            <p:ph type="pic" sz="quarter" idx="10" hasCustomPrompt="1"/>
          </p:nvPr>
        </p:nvSpPr>
        <p:spPr>
          <a:xfrm>
            <a:off x="935725"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dirty="0"/>
              <a:t>Image #</a:t>
            </a:r>
          </a:p>
        </p:txBody>
      </p:sp>
      <p:sp>
        <p:nvSpPr>
          <p:cNvPr id="14" name="Picture Placeholder 12"/>
          <p:cNvSpPr>
            <a:spLocks noGrp="1"/>
          </p:cNvSpPr>
          <p:nvPr>
            <p:ph type="pic" sz="quarter" idx="11" hasCustomPrompt="1"/>
          </p:nvPr>
        </p:nvSpPr>
        <p:spPr>
          <a:xfrm>
            <a:off x="3613908"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dirty="0"/>
              <a:t>Image #</a:t>
            </a:r>
          </a:p>
        </p:txBody>
      </p:sp>
      <p:sp>
        <p:nvSpPr>
          <p:cNvPr id="15" name="Picture Placeholder 12"/>
          <p:cNvSpPr>
            <a:spLocks noGrp="1"/>
          </p:cNvSpPr>
          <p:nvPr>
            <p:ph type="pic" sz="quarter" idx="12" hasCustomPrompt="1"/>
          </p:nvPr>
        </p:nvSpPr>
        <p:spPr>
          <a:xfrm>
            <a:off x="6292091"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dirty="0"/>
              <a:t>Image #</a:t>
            </a:r>
          </a:p>
        </p:txBody>
      </p:sp>
      <p:sp>
        <p:nvSpPr>
          <p:cNvPr id="16" name="Picture Placeholder 12"/>
          <p:cNvSpPr>
            <a:spLocks noGrp="1"/>
          </p:cNvSpPr>
          <p:nvPr>
            <p:ph type="pic" sz="quarter" idx="13" hasCustomPrompt="1"/>
          </p:nvPr>
        </p:nvSpPr>
        <p:spPr>
          <a:xfrm>
            <a:off x="8970274" y="4058717"/>
            <a:ext cx="2286000" cy="1828800"/>
          </a:xfrm>
          <a:prstGeom prst="rect">
            <a:avLst/>
          </a:prstGeom>
          <a:solidFill>
            <a:schemeClr val="bg1">
              <a:lumMod val="65000"/>
            </a:schemeClr>
          </a:solidFill>
        </p:spPr>
        <p:txBody>
          <a:bodyPr/>
          <a:lstStyle>
            <a:lvl1pPr marL="0" indent="0">
              <a:buNone/>
              <a:defRPr sz="1000">
                <a:solidFill>
                  <a:schemeClr val="bg1"/>
                </a:solidFill>
              </a:defRPr>
            </a:lvl1pPr>
          </a:lstStyle>
          <a:p>
            <a:r>
              <a:rPr lang="en-US" dirty="0"/>
              <a:t>Image #</a:t>
            </a:r>
          </a:p>
        </p:txBody>
      </p:sp>
    </p:spTree>
    <p:extLst>
      <p:ext uri="{BB962C8B-B14F-4D97-AF65-F5344CB8AC3E}">
        <p14:creationId xmlns:p14="http://schemas.microsoft.com/office/powerpoint/2010/main" val="3875154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43">
        <p15:prstTrans prst="pageCurlDouble"/>
      </p:transition>
    </mc:Choice>
    <mc:Fallback xmlns="">
      <p:transition spd="slow" advTm="4043">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930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43">
        <p15:prstTrans prst="pageCurlDouble"/>
      </p:transition>
    </mc:Choice>
    <mc:Fallback xmlns="">
      <p:transition spd="slow" advTm="4043">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Four Imag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786759"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dirty="0"/>
          </a:p>
        </p:txBody>
      </p:sp>
      <p:sp>
        <p:nvSpPr>
          <p:cNvPr id="9" name="Picture Placeholder 7"/>
          <p:cNvSpPr>
            <a:spLocks noGrp="1"/>
          </p:cNvSpPr>
          <p:nvPr>
            <p:ph type="pic" sz="quarter" idx="11"/>
          </p:nvPr>
        </p:nvSpPr>
        <p:spPr>
          <a:xfrm>
            <a:off x="4035973"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dirty="0"/>
          </a:p>
        </p:txBody>
      </p:sp>
      <p:sp>
        <p:nvSpPr>
          <p:cNvPr id="10" name="Picture Placeholder 7"/>
          <p:cNvSpPr>
            <a:spLocks noGrp="1"/>
          </p:cNvSpPr>
          <p:nvPr>
            <p:ph type="pic" sz="quarter" idx="12"/>
          </p:nvPr>
        </p:nvSpPr>
        <p:spPr>
          <a:xfrm>
            <a:off x="6285187"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dirty="0"/>
          </a:p>
        </p:txBody>
      </p:sp>
      <p:sp>
        <p:nvSpPr>
          <p:cNvPr id="11" name="Picture Placeholder 7"/>
          <p:cNvSpPr>
            <a:spLocks noGrp="1"/>
          </p:cNvSpPr>
          <p:nvPr>
            <p:ph type="pic" sz="quarter" idx="13"/>
          </p:nvPr>
        </p:nvSpPr>
        <p:spPr>
          <a:xfrm>
            <a:off x="8534401" y="2365265"/>
            <a:ext cx="1828800" cy="1828800"/>
          </a:xfrm>
          <a:prstGeom prst="rect">
            <a:avLst/>
          </a:prstGeom>
          <a:solidFill>
            <a:schemeClr val="bg1">
              <a:lumMod val="65000"/>
            </a:schemeClr>
          </a:solidFill>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2447490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4043">
        <p15:prstTrans prst="pageCurlDouble"/>
      </p:transition>
    </mc:Choice>
    <mc:Fallback xmlns="">
      <p:transition spd="slow" advTm="4043">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131C5-7A2D-407C-9B71-2949182386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51A7AD6-21DF-44B0-A072-CF55AB54F96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AB2C4A2-45C7-4136-9437-0E4E0639146C}"/>
              </a:ext>
            </a:extLst>
          </p:cNvPr>
          <p:cNvSpPr>
            <a:spLocks noGrp="1"/>
          </p:cNvSpPr>
          <p:nvPr>
            <p:ph type="dt" sz="half" idx="10"/>
          </p:nvPr>
        </p:nvSpPr>
        <p:spPr/>
        <p:txBody>
          <a:bodyPr/>
          <a:lstStyle/>
          <a:p>
            <a:fld id="{E5442B4A-647F-493F-AE83-6929DA0B214B}" type="datetimeFigureOut">
              <a:rPr lang="zh-CN" altLang="en-US" smtClean="0"/>
              <a:t>2019/12/28</a:t>
            </a:fld>
            <a:endParaRPr lang="zh-CN" altLang="en-US"/>
          </a:p>
        </p:txBody>
      </p:sp>
      <p:sp>
        <p:nvSpPr>
          <p:cNvPr id="5" name="页脚占位符 4">
            <a:extLst>
              <a:ext uri="{FF2B5EF4-FFF2-40B4-BE49-F238E27FC236}">
                <a16:creationId xmlns:a16="http://schemas.microsoft.com/office/drawing/2014/main" id="{6A352CB0-5CC0-4437-84CD-1168AF8ED3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A9A303-E516-4EA0-9CFC-DA9D5C303828}"/>
              </a:ext>
            </a:extLst>
          </p:cNvPr>
          <p:cNvSpPr>
            <a:spLocks noGrp="1"/>
          </p:cNvSpPr>
          <p:nvPr>
            <p:ph type="sldNum" sz="quarter" idx="12"/>
          </p:nvPr>
        </p:nvSpPr>
        <p:spPr/>
        <p:txBody>
          <a:body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3893531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CCEAD2-48DD-470E-9B6B-2A54926DBF9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D4F7DF6-A785-406A-A689-03E3F98A9D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DC0252E-888B-4F4C-8072-77227BE812B4}"/>
              </a:ext>
            </a:extLst>
          </p:cNvPr>
          <p:cNvSpPr>
            <a:spLocks noGrp="1"/>
          </p:cNvSpPr>
          <p:nvPr>
            <p:ph type="dt" sz="half" idx="10"/>
          </p:nvPr>
        </p:nvSpPr>
        <p:spPr/>
        <p:txBody>
          <a:bodyPr/>
          <a:lstStyle/>
          <a:p>
            <a:fld id="{E5442B4A-647F-493F-AE83-6929DA0B214B}" type="datetimeFigureOut">
              <a:rPr lang="zh-CN" altLang="en-US" smtClean="0"/>
              <a:t>2019/12/28</a:t>
            </a:fld>
            <a:endParaRPr lang="zh-CN" altLang="en-US"/>
          </a:p>
        </p:txBody>
      </p:sp>
      <p:sp>
        <p:nvSpPr>
          <p:cNvPr id="5" name="页脚占位符 4">
            <a:extLst>
              <a:ext uri="{FF2B5EF4-FFF2-40B4-BE49-F238E27FC236}">
                <a16:creationId xmlns:a16="http://schemas.microsoft.com/office/drawing/2014/main" id="{D3B930AB-9305-42DF-828E-C70EF423BA2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63DEFCC-4B16-40F5-9DE1-C92BF2F93276}"/>
              </a:ext>
            </a:extLst>
          </p:cNvPr>
          <p:cNvSpPr>
            <a:spLocks noGrp="1"/>
          </p:cNvSpPr>
          <p:nvPr>
            <p:ph type="sldNum" sz="quarter" idx="12"/>
          </p:nvPr>
        </p:nvSpPr>
        <p:spPr/>
        <p:txBody>
          <a:body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1905793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427EC0-1987-43E3-A9B4-91AEE9FC93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16EEC6-82DA-4A42-A124-9D5DEF410834}"/>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FA30325-C269-4932-B87F-51EAA76741D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5598AD6-2A1D-47AF-B0AB-DFA7D8F5F7AC}"/>
              </a:ext>
            </a:extLst>
          </p:cNvPr>
          <p:cNvSpPr>
            <a:spLocks noGrp="1"/>
          </p:cNvSpPr>
          <p:nvPr>
            <p:ph type="dt" sz="half" idx="10"/>
          </p:nvPr>
        </p:nvSpPr>
        <p:spPr/>
        <p:txBody>
          <a:bodyPr/>
          <a:lstStyle/>
          <a:p>
            <a:fld id="{E5442B4A-647F-493F-AE83-6929DA0B214B}" type="datetimeFigureOut">
              <a:rPr lang="zh-CN" altLang="en-US" smtClean="0"/>
              <a:t>2019/12/28</a:t>
            </a:fld>
            <a:endParaRPr lang="zh-CN" altLang="en-US"/>
          </a:p>
        </p:txBody>
      </p:sp>
      <p:sp>
        <p:nvSpPr>
          <p:cNvPr id="6" name="页脚占位符 5">
            <a:extLst>
              <a:ext uri="{FF2B5EF4-FFF2-40B4-BE49-F238E27FC236}">
                <a16:creationId xmlns:a16="http://schemas.microsoft.com/office/drawing/2014/main" id="{81BF9A5F-5580-46DB-8612-6F85B8145B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7A761C-2CB8-40F0-ABFB-2B284663EF79}"/>
              </a:ext>
            </a:extLst>
          </p:cNvPr>
          <p:cNvSpPr>
            <a:spLocks noGrp="1"/>
          </p:cNvSpPr>
          <p:nvPr>
            <p:ph type="sldNum" sz="quarter" idx="12"/>
          </p:nvPr>
        </p:nvSpPr>
        <p:spPr/>
        <p:txBody>
          <a:body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3922912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89CF5D-6895-4EAA-81AE-F1B0C28CD1A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C9D4037-09E9-486B-9699-3CB2405A4D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814FCC0-E72E-4696-95E5-3B64F6905F9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B25C0D2-AD28-4D81-BDCE-9BE759D73F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2E7FB9E-8867-453B-A9AB-DD4214D8FE3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7E070FD-C7B2-4378-8A41-9B18537342BC}"/>
              </a:ext>
            </a:extLst>
          </p:cNvPr>
          <p:cNvSpPr>
            <a:spLocks noGrp="1"/>
          </p:cNvSpPr>
          <p:nvPr>
            <p:ph type="dt" sz="half" idx="10"/>
          </p:nvPr>
        </p:nvSpPr>
        <p:spPr/>
        <p:txBody>
          <a:bodyPr/>
          <a:lstStyle/>
          <a:p>
            <a:fld id="{E5442B4A-647F-493F-AE83-6929DA0B214B}" type="datetimeFigureOut">
              <a:rPr lang="zh-CN" altLang="en-US" smtClean="0"/>
              <a:t>2019/12/28</a:t>
            </a:fld>
            <a:endParaRPr lang="zh-CN" altLang="en-US"/>
          </a:p>
        </p:txBody>
      </p:sp>
      <p:sp>
        <p:nvSpPr>
          <p:cNvPr id="8" name="页脚占位符 7">
            <a:extLst>
              <a:ext uri="{FF2B5EF4-FFF2-40B4-BE49-F238E27FC236}">
                <a16:creationId xmlns:a16="http://schemas.microsoft.com/office/drawing/2014/main" id="{E836144C-42CA-4FBB-A71B-5E75893D091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81CB2D6-1AA8-4FCD-8CA7-9AF4A358283E}"/>
              </a:ext>
            </a:extLst>
          </p:cNvPr>
          <p:cNvSpPr>
            <a:spLocks noGrp="1"/>
          </p:cNvSpPr>
          <p:nvPr>
            <p:ph type="sldNum" sz="quarter" idx="12"/>
          </p:nvPr>
        </p:nvSpPr>
        <p:spPr/>
        <p:txBody>
          <a:body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2809653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6A108-8558-49ED-8188-0EE15EDF0A0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5C14FC2-47C9-4098-9EFD-15A214187C98}"/>
              </a:ext>
            </a:extLst>
          </p:cNvPr>
          <p:cNvSpPr>
            <a:spLocks noGrp="1"/>
          </p:cNvSpPr>
          <p:nvPr>
            <p:ph type="dt" sz="half" idx="10"/>
          </p:nvPr>
        </p:nvSpPr>
        <p:spPr/>
        <p:txBody>
          <a:bodyPr/>
          <a:lstStyle/>
          <a:p>
            <a:fld id="{E5442B4A-647F-493F-AE83-6929DA0B214B}" type="datetimeFigureOut">
              <a:rPr lang="zh-CN" altLang="en-US" smtClean="0"/>
              <a:t>2019/12/28</a:t>
            </a:fld>
            <a:endParaRPr lang="zh-CN" altLang="en-US"/>
          </a:p>
        </p:txBody>
      </p:sp>
      <p:sp>
        <p:nvSpPr>
          <p:cNvPr id="4" name="页脚占位符 3">
            <a:extLst>
              <a:ext uri="{FF2B5EF4-FFF2-40B4-BE49-F238E27FC236}">
                <a16:creationId xmlns:a16="http://schemas.microsoft.com/office/drawing/2014/main" id="{2240C422-BDD3-4726-8CAD-C6BBECBD2F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99972FA-F325-407E-B683-61509653C342}"/>
              </a:ext>
            </a:extLst>
          </p:cNvPr>
          <p:cNvSpPr>
            <a:spLocks noGrp="1"/>
          </p:cNvSpPr>
          <p:nvPr>
            <p:ph type="sldNum" sz="quarter" idx="12"/>
          </p:nvPr>
        </p:nvSpPr>
        <p:spPr/>
        <p:txBody>
          <a:body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140583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126445E-99B1-422A-AF5E-14EBC647423F}"/>
              </a:ext>
            </a:extLst>
          </p:cNvPr>
          <p:cNvSpPr>
            <a:spLocks noGrp="1"/>
          </p:cNvSpPr>
          <p:nvPr>
            <p:ph type="dt" sz="half" idx="10"/>
          </p:nvPr>
        </p:nvSpPr>
        <p:spPr/>
        <p:txBody>
          <a:bodyPr/>
          <a:lstStyle/>
          <a:p>
            <a:fld id="{E5442B4A-647F-493F-AE83-6929DA0B214B}" type="datetimeFigureOut">
              <a:rPr lang="zh-CN" altLang="en-US" smtClean="0"/>
              <a:t>2019/12/28</a:t>
            </a:fld>
            <a:endParaRPr lang="zh-CN" altLang="en-US"/>
          </a:p>
        </p:txBody>
      </p:sp>
      <p:sp>
        <p:nvSpPr>
          <p:cNvPr id="3" name="页脚占位符 2">
            <a:extLst>
              <a:ext uri="{FF2B5EF4-FFF2-40B4-BE49-F238E27FC236}">
                <a16:creationId xmlns:a16="http://schemas.microsoft.com/office/drawing/2014/main" id="{52AF66F3-AED9-4B0A-877D-EB19E5BB3A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D46FCF0-EA73-4FFD-AB2E-D4564844F8F0}"/>
              </a:ext>
            </a:extLst>
          </p:cNvPr>
          <p:cNvSpPr>
            <a:spLocks noGrp="1"/>
          </p:cNvSpPr>
          <p:nvPr>
            <p:ph type="sldNum" sz="quarter" idx="12"/>
          </p:nvPr>
        </p:nvSpPr>
        <p:spPr/>
        <p:txBody>
          <a:body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153792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1C856-99EB-4954-8D06-309FF8A5B7C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892AD7C-7405-428C-A90E-BFA63EE718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F38D266-82EA-4189-9A86-2FB0F0488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87F2B43-7F70-4820-AF13-E1E94F5A7767}"/>
              </a:ext>
            </a:extLst>
          </p:cNvPr>
          <p:cNvSpPr>
            <a:spLocks noGrp="1"/>
          </p:cNvSpPr>
          <p:nvPr>
            <p:ph type="dt" sz="half" idx="10"/>
          </p:nvPr>
        </p:nvSpPr>
        <p:spPr/>
        <p:txBody>
          <a:bodyPr/>
          <a:lstStyle/>
          <a:p>
            <a:fld id="{E5442B4A-647F-493F-AE83-6929DA0B214B}" type="datetimeFigureOut">
              <a:rPr lang="zh-CN" altLang="en-US" smtClean="0"/>
              <a:t>2019/12/28</a:t>
            </a:fld>
            <a:endParaRPr lang="zh-CN" altLang="en-US"/>
          </a:p>
        </p:txBody>
      </p:sp>
      <p:sp>
        <p:nvSpPr>
          <p:cNvPr id="6" name="页脚占位符 5">
            <a:extLst>
              <a:ext uri="{FF2B5EF4-FFF2-40B4-BE49-F238E27FC236}">
                <a16:creationId xmlns:a16="http://schemas.microsoft.com/office/drawing/2014/main" id="{E5AEB650-79D7-446F-9BA8-E6D03C24BC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A106ED-1345-4D11-BF5A-D2ADD688CAEC}"/>
              </a:ext>
            </a:extLst>
          </p:cNvPr>
          <p:cNvSpPr>
            <a:spLocks noGrp="1"/>
          </p:cNvSpPr>
          <p:nvPr>
            <p:ph type="sldNum" sz="quarter" idx="12"/>
          </p:nvPr>
        </p:nvSpPr>
        <p:spPr/>
        <p:txBody>
          <a:body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1786783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F2B1F1-375D-4911-8725-297290A66D8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3C29E82-B961-4DFC-AA3B-CD6395542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D6EF80C-F2BB-4321-8C0A-7ADF3C2B26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0AC57E4-5288-424F-A659-D7265A91C618}"/>
              </a:ext>
            </a:extLst>
          </p:cNvPr>
          <p:cNvSpPr>
            <a:spLocks noGrp="1"/>
          </p:cNvSpPr>
          <p:nvPr>
            <p:ph type="dt" sz="half" idx="10"/>
          </p:nvPr>
        </p:nvSpPr>
        <p:spPr/>
        <p:txBody>
          <a:bodyPr/>
          <a:lstStyle/>
          <a:p>
            <a:fld id="{E5442B4A-647F-493F-AE83-6929DA0B214B}" type="datetimeFigureOut">
              <a:rPr lang="zh-CN" altLang="en-US" smtClean="0"/>
              <a:t>2019/12/28</a:t>
            </a:fld>
            <a:endParaRPr lang="zh-CN" altLang="en-US"/>
          </a:p>
        </p:txBody>
      </p:sp>
      <p:sp>
        <p:nvSpPr>
          <p:cNvPr id="6" name="页脚占位符 5">
            <a:extLst>
              <a:ext uri="{FF2B5EF4-FFF2-40B4-BE49-F238E27FC236}">
                <a16:creationId xmlns:a16="http://schemas.microsoft.com/office/drawing/2014/main" id="{BC8E5113-FA30-40AD-B2B6-1BF6FD7E7C3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394FFC-82D6-4CC4-97B0-32500A799169}"/>
              </a:ext>
            </a:extLst>
          </p:cNvPr>
          <p:cNvSpPr>
            <a:spLocks noGrp="1"/>
          </p:cNvSpPr>
          <p:nvPr>
            <p:ph type="sldNum" sz="quarter" idx="12"/>
          </p:nvPr>
        </p:nvSpPr>
        <p:spPr/>
        <p:txBody>
          <a:body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1588115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FD89008-077D-42D7-959D-264B1C48EC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9BE43FB-EA0B-4B3D-B1FF-03A73A97E0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DA7FE9D-0A72-4A59-B633-6E22E28E1A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442B4A-647F-493F-AE83-6929DA0B214B}" type="datetimeFigureOut">
              <a:rPr lang="zh-CN" altLang="en-US" smtClean="0"/>
              <a:t>2019/12/28</a:t>
            </a:fld>
            <a:endParaRPr lang="zh-CN" altLang="en-US"/>
          </a:p>
        </p:txBody>
      </p:sp>
      <p:sp>
        <p:nvSpPr>
          <p:cNvPr id="5" name="页脚占位符 4">
            <a:extLst>
              <a:ext uri="{FF2B5EF4-FFF2-40B4-BE49-F238E27FC236}">
                <a16:creationId xmlns:a16="http://schemas.microsoft.com/office/drawing/2014/main" id="{284BC978-5690-4832-A22A-BF64A442E1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54A74A4-5A83-4654-A89F-D5B26411BF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40B0EE-945F-4B71-BB97-B5BA86E4ACE8}" type="slidenum">
              <a:rPr lang="zh-CN" altLang="en-US" smtClean="0"/>
              <a:t>‹#›</a:t>
            </a:fld>
            <a:endParaRPr lang="zh-CN" altLang="en-US"/>
          </a:p>
        </p:txBody>
      </p:sp>
    </p:spTree>
    <p:extLst>
      <p:ext uri="{BB962C8B-B14F-4D97-AF65-F5344CB8AC3E}">
        <p14:creationId xmlns:p14="http://schemas.microsoft.com/office/powerpoint/2010/main" val="140741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2.jpe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8.jpeg"/><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3.xml"/><Relationship Id="rId5" Type="http://schemas.openxmlformats.org/officeDocument/2006/relationships/image" Target="../media/image4.jp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6.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2209524-4399-444A-AAF6-43629B1D2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文本框 14"/>
          <p:cNvSpPr txBox="1"/>
          <p:nvPr/>
        </p:nvSpPr>
        <p:spPr>
          <a:xfrm>
            <a:off x="3579926" y="2413337"/>
            <a:ext cx="5032147" cy="2123658"/>
          </a:xfrm>
          <a:prstGeom prst="rect">
            <a:avLst/>
          </a:prstGeom>
          <a:noFill/>
          <a:effectLst/>
        </p:spPr>
        <p:txBody>
          <a:bodyPr wrap="none" rtlCol="0">
            <a:spAutoFit/>
          </a:bodyPr>
          <a:lstStyle/>
          <a:p>
            <a:r>
              <a:rPr lang="zh-CN" altLang="en-US" sz="5400" dirty="0">
                <a:solidFill>
                  <a:srgbClr val="7F2E30"/>
                </a:solidFill>
                <a:latin typeface="微软雅黑" panose="020B0503020204020204" pitchFamily="34" charset="-122"/>
                <a:ea typeface="微软雅黑" panose="020B0503020204020204" pitchFamily="34" charset="-122"/>
              </a:rPr>
              <a:t>嵌入式综合设计</a:t>
            </a:r>
            <a:endParaRPr lang="en-US" altLang="zh-CN" sz="5400" dirty="0">
              <a:solidFill>
                <a:srgbClr val="7F2E30"/>
              </a:solidFill>
              <a:latin typeface="微软雅黑" panose="020B0503020204020204" pitchFamily="34" charset="-122"/>
              <a:ea typeface="微软雅黑" panose="020B0503020204020204" pitchFamily="34" charset="-122"/>
            </a:endParaRPr>
          </a:p>
          <a:p>
            <a:pPr algn="ctr"/>
            <a:r>
              <a:rPr lang="zh-CN" altLang="zh-CN" sz="2400" dirty="0">
                <a:solidFill>
                  <a:srgbClr val="7F2E30"/>
                </a:solidFill>
                <a:latin typeface="微软雅黑" panose="020B0503020204020204" pitchFamily="34" charset="-122"/>
                <a:ea typeface="微软雅黑" panose="020B0503020204020204" pitchFamily="34" charset="-122"/>
              </a:rPr>
              <a:t>智能电动百叶窗的设计与实现</a:t>
            </a:r>
          </a:p>
          <a:p>
            <a:endParaRPr lang="zh-CN" altLang="en-US" sz="5400" dirty="0">
              <a:solidFill>
                <a:srgbClr val="7F2E30"/>
              </a:solidFill>
              <a:latin typeface="微软雅黑" panose="020B0503020204020204" pitchFamily="34" charset="-122"/>
              <a:ea typeface="微软雅黑" panose="020B0503020204020204" pitchFamily="34" charset="-122"/>
            </a:endParaRPr>
          </a:p>
        </p:txBody>
      </p:sp>
      <p:sp>
        <p:nvSpPr>
          <p:cNvPr id="21" name="矩形 20"/>
          <p:cNvSpPr/>
          <p:nvPr/>
        </p:nvSpPr>
        <p:spPr>
          <a:xfrm>
            <a:off x="9171677" y="6415903"/>
            <a:ext cx="1224136" cy="288032"/>
          </a:xfrm>
          <a:prstGeom prst="rect">
            <a:avLst/>
          </a:prstGeom>
          <a:noFill/>
          <a:ln>
            <a:solidFill>
              <a:srgbClr val="3C3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lumMod val="85000"/>
                    <a:lumOff val="15000"/>
                  </a:schemeClr>
                </a:solidFill>
                <a:latin typeface="幼圆" panose="02010509060101010101" pitchFamily="49" charset="-122"/>
                <a:ea typeface="幼圆" panose="02010509060101010101" pitchFamily="49" charset="-122"/>
              </a:rPr>
              <a:t>2019/12/28</a:t>
            </a:r>
          </a:p>
        </p:txBody>
      </p:sp>
      <p:sp>
        <p:nvSpPr>
          <p:cNvPr id="2" name="文本框 1">
            <a:extLst>
              <a:ext uri="{FF2B5EF4-FFF2-40B4-BE49-F238E27FC236}">
                <a16:creationId xmlns:a16="http://schemas.microsoft.com/office/drawing/2014/main" id="{031DE552-F7EF-4A77-B080-259CC63E4FE7}"/>
              </a:ext>
            </a:extLst>
          </p:cNvPr>
          <p:cNvSpPr txBox="1"/>
          <p:nvPr/>
        </p:nvSpPr>
        <p:spPr>
          <a:xfrm>
            <a:off x="8705565" y="6046571"/>
            <a:ext cx="2156360" cy="369332"/>
          </a:xfrm>
          <a:prstGeom prst="rect">
            <a:avLst/>
          </a:prstGeom>
          <a:noFill/>
        </p:spPr>
        <p:txBody>
          <a:bodyPr wrap="none" rtlCol="0">
            <a:spAutoFit/>
          </a:bodyPr>
          <a:lstStyle/>
          <a:p>
            <a:r>
              <a:rPr lang="zh-CN" altLang="en-US" dirty="0"/>
              <a:t>报告：李昂  向世城</a:t>
            </a:r>
          </a:p>
        </p:txBody>
      </p:sp>
    </p:spTree>
    <p:custDataLst>
      <p:tags r:id="rId1"/>
    </p:custDataLst>
    <p:extLst>
      <p:ext uri="{BB962C8B-B14F-4D97-AF65-F5344CB8AC3E}">
        <p14:creationId xmlns:p14="http://schemas.microsoft.com/office/powerpoint/2010/main" val="3446013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par>
                          <p:cTn id="12" fill="hold">
                            <p:stCondLst>
                              <p:cond delay="1450"/>
                            </p:stCondLst>
                            <p:childTnLst>
                              <p:par>
                                <p:cTn id="13" presetID="2" presetClass="entr" presetSubtype="2"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452454" y="295001"/>
            <a:ext cx="3287091"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en-US" altLang="zh-CN" sz="2400" dirty="0">
                <a:solidFill>
                  <a:srgbClr val="3C3C3C"/>
                </a:solidFill>
                <a:latin typeface="幼圆" panose="02010509060101010101" pitchFamily="49" charset="-122"/>
                <a:ea typeface="幼圆" panose="02010509060101010101" pitchFamily="49" charset="-122"/>
              </a:rPr>
              <a:t>EXTI_Configuration</a:t>
            </a:r>
          </a:p>
        </p:txBody>
      </p:sp>
      <p:sp>
        <p:nvSpPr>
          <p:cNvPr id="2" name="文本框 1">
            <a:extLst>
              <a:ext uri="{FF2B5EF4-FFF2-40B4-BE49-F238E27FC236}">
                <a16:creationId xmlns:a16="http://schemas.microsoft.com/office/drawing/2014/main" id="{B1502069-8313-4F20-B86A-46623F0F47C9}"/>
              </a:ext>
            </a:extLst>
          </p:cNvPr>
          <p:cNvSpPr txBox="1"/>
          <p:nvPr/>
        </p:nvSpPr>
        <p:spPr>
          <a:xfrm>
            <a:off x="386862" y="1239459"/>
            <a:ext cx="8606843" cy="5632311"/>
          </a:xfrm>
          <a:prstGeom prst="rect">
            <a:avLst/>
          </a:prstGeom>
          <a:noFill/>
        </p:spPr>
        <p:txBody>
          <a:bodyPr wrap="none" rtlCol="0">
            <a:spAutoFit/>
          </a:bodyPr>
          <a:lstStyle/>
          <a:p>
            <a:r>
              <a:rPr lang="en-US" altLang="zh-CN" sz="1200" dirty="0"/>
              <a:t>void EXTI_Configuration(void)//</a:t>
            </a:r>
            <a:r>
              <a:rPr lang="zh-CN" altLang="en-US" sz="1200" dirty="0"/>
              <a:t>外部中断</a:t>
            </a:r>
            <a:r>
              <a:rPr lang="en-US" altLang="zh-CN" sz="1200" dirty="0"/>
              <a:t>/</a:t>
            </a:r>
            <a:r>
              <a:rPr lang="zh-CN" altLang="en-US" sz="1200" dirty="0"/>
              <a:t>事件控制器</a:t>
            </a:r>
          </a:p>
          <a:p>
            <a:r>
              <a:rPr lang="en-US" altLang="zh-CN" sz="1200" dirty="0"/>
              <a:t>{</a:t>
            </a:r>
          </a:p>
          <a:p>
            <a:r>
              <a:rPr lang="en-US" altLang="zh-CN" sz="1200" dirty="0"/>
              <a:t>  EXTI_InitTypeDef EXTI_InitStructure;</a:t>
            </a:r>
          </a:p>
          <a:p>
            <a:r>
              <a:rPr lang="en-US" altLang="zh-CN" sz="1200" dirty="0"/>
              <a:t>  /* Connect Key Button EXTI Line to Key Button GPIO Pin */</a:t>
            </a:r>
          </a:p>
          <a:p>
            <a:r>
              <a:rPr lang="en-US" altLang="zh-CN" sz="1200" dirty="0"/>
              <a:t>  GPIO_EXTILineConfig(GPIO_PortSourceGPIOC, GPIO_PinSource13);//</a:t>
            </a:r>
            <a:r>
              <a:rPr lang="zh-CN" altLang="en-US" sz="1200" dirty="0"/>
              <a:t>选择</a:t>
            </a:r>
            <a:r>
              <a:rPr lang="en-US" altLang="zh-CN" sz="1200" dirty="0"/>
              <a:t>GPIO</a:t>
            </a:r>
            <a:r>
              <a:rPr lang="zh-CN" altLang="en-US" sz="1200" dirty="0"/>
              <a:t>管脚用作外部中断线路；</a:t>
            </a:r>
            <a:r>
              <a:rPr lang="en-US" altLang="zh-CN" sz="1200" dirty="0"/>
              <a:t>PC13</a:t>
            </a:r>
            <a:r>
              <a:rPr lang="zh-CN" altLang="en-US" sz="1200" dirty="0"/>
              <a:t>引脚的复用功能 </a:t>
            </a:r>
          </a:p>
          <a:p>
            <a:r>
              <a:rPr lang="zh-CN" altLang="en-US" sz="1200" dirty="0"/>
              <a:t>  </a:t>
            </a:r>
            <a:r>
              <a:rPr lang="en-US" altLang="zh-CN" sz="1200" dirty="0"/>
              <a:t>GPIO_EXTILineConfig(GPIO_PortSourceGPIOG, GPIO_PinSource15);</a:t>
            </a:r>
          </a:p>
          <a:p>
            <a:r>
              <a:rPr lang="en-US" altLang="zh-CN" sz="1200" dirty="0"/>
              <a:t>  GPIO_EXTILineConfig(GPIO_PortSourceGPIOF, GPIO_PinSource7);</a:t>
            </a:r>
          </a:p>
          <a:p>
            <a:r>
              <a:rPr lang="en-US" altLang="zh-CN" sz="1200" dirty="0"/>
              <a:t>  </a:t>
            </a:r>
          </a:p>
          <a:p>
            <a:r>
              <a:rPr lang="en-US" altLang="zh-CN" sz="1200" dirty="0"/>
              <a:t>  /* Configure Key Button0 EXTI Line to generate an interrupt on falling edge */  </a:t>
            </a:r>
          </a:p>
          <a:p>
            <a:r>
              <a:rPr lang="en-US" altLang="zh-CN" sz="1200" dirty="0"/>
              <a:t>  EXTI_InitStructure.EXTI_Line = EXTI_Line13;//</a:t>
            </a:r>
            <a:r>
              <a:rPr lang="zh-CN" altLang="en-US" sz="1200" dirty="0"/>
              <a:t>选择了待使能或者失能的外部线路外部中断线 </a:t>
            </a:r>
            <a:r>
              <a:rPr lang="en-US" altLang="zh-CN" sz="1200" dirty="0"/>
              <a:t>13</a:t>
            </a:r>
          </a:p>
          <a:p>
            <a:r>
              <a:rPr lang="en-US" altLang="zh-CN" sz="1200" dirty="0"/>
              <a:t>  EXTI_InitStructure.EXTI_Mode = EXTI_Mode_Interrupt;//</a:t>
            </a:r>
            <a:r>
              <a:rPr lang="zh-CN" altLang="en-US" sz="1200" dirty="0"/>
              <a:t>设置了被使能线路的模式，设置 </a:t>
            </a:r>
            <a:r>
              <a:rPr lang="en-US" altLang="zh-CN" sz="1200" dirty="0"/>
              <a:t>EXTI </a:t>
            </a:r>
            <a:r>
              <a:rPr lang="zh-CN" altLang="en-US" sz="1200" dirty="0"/>
              <a:t>线路为中断请求</a:t>
            </a:r>
          </a:p>
          <a:p>
            <a:r>
              <a:rPr lang="zh-CN" altLang="en-US" sz="1200" dirty="0"/>
              <a:t>  </a:t>
            </a:r>
            <a:r>
              <a:rPr lang="en-US" altLang="zh-CN" sz="1200" dirty="0"/>
              <a:t>EXTI_InitStructure.EXTI_Trigger = EXTI_Trigger_Falling;//</a:t>
            </a:r>
            <a:r>
              <a:rPr lang="zh-CN" altLang="en-US" sz="1200" dirty="0"/>
              <a:t>设置了被使能线路的触发边沿，设置输入线路下降沿为中断请求</a:t>
            </a:r>
          </a:p>
          <a:p>
            <a:r>
              <a:rPr lang="zh-CN" altLang="en-US" sz="1200" dirty="0"/>
              <a:t>  </a:t>
            </a:r>
            <a:r>
              <a:rPr lang="en-US" altLang="zh-CN" sz="1200" dirty="0"/>
              <a:t>EXTI_InitStructure.EXTI_LineCmd = ENABLE;</a:t>
            </a:r>
          </a:p>
          <a:p>
            <a:r>
              <a:rPr lang="en-US" altLang="zh-CN" sz="1200" dirty="0"/>
              <a:t>  EXTI_Init(&amp;EXTI_InitStructure);</a:t>
            </a:r>
          </a:p>
          <a:p>
            <a:r>
              <a:rPr lang="en-US" altLang="zh-CN" sz="1200" dirty="0"/>
              <a:t>  </a:t>
            </a:r>
          </a:p>
          <a:p>
            <a:r>
              <a:rPr lang="en-US" altLang="zh-CN" sz="1200" dirty="0"/>
              <a:t>  /* Configure Key Button1 EXTI Line to generate an interrupt on falling edge */  </a:t>
            </a:r>
          </a:p>
          <a:p>
            <a:r>
              <a:rPr lang="en-US" altLang="zh-CN" sz="1200" dirty="0"/>
              <a:t>  EXTI_InitStructure.EXTI_Line = EXTI_Line15;</a:t>
            </a:r>
          </a:p>
          <a:p>
            <a:r>
              <a:rPr lang="en-US" altLang="zh-CN" sz="1200" dirty="0"/>
              <a:t>  EXTI_InitStructure.EXTI_Mode = EXTI_Mode_Interrupt;</a:t>
            </a:r>
          </a:p>
          <a:p>
            <a:r>
              <a:rPr lang="en-US" altLang="zh-CN" sz="1200" dirty="0"/>
              <a:t>  EXTI_InitStructure.EXTI_Trigger = EXTI_Trigger_Falling;</a:t>
            </a:r>
          </a:p>
          <a:p>
            <a:r>
              <a:rPr lang="en-US" altLang="zh-CN" sz="1200" dirty="0"/>
              <a:t>  EXTI_InitStructure.EXTI_LineCmd = ENABLE;</a:t>
            </a:r>
          </a:p>
          <a:p>
            <a:r>
              <a:rPr lang="en-US" altLang="zh-CN" sz="1200" dirty="0"/>
              <a:t>  EXTI_Init(&amp;EXTI_InitStructure);</a:t>
            </a:r>
          </a:p>
          <a:p>
            <a:r>
              <a:rPr lang="en-US" altLang="zh-CN" sz="1200" dirty="0"/>
              <a:t>  </a:t>
            </a:r>
          </a:p>
          <a:p>
            <a:r>
              <a:rPr lang="en-US" altLang="zh-CN" sz="1200" dirty="0"/>
              <a:t>  /* Configure Key Button2 EXTI Line to generate an interrupt on falling edge */  </a:t>
            </a:r>
          </a:p>
          <a:p>
            <a:r>
              <a:rPr lang="en-US" altLang="zh-CN" sz="1200" dirty="0"/>
              <a:t>  EXTI_InitStructure.EXTI_Line = EXTI_Line7;</a:t>
            </a:r>
          </a:p>
          <a:p>
            <a:r>
              <a:rPr lang="en-US" altLang="zh-CN" sz="1200" dirty="0"/>
              <a:t>  EXTI_InitStructure.EXTI_Mode = EXTI_Mode_Interrupt;</a:t>
            </a:r>
          </a:p>
          <a:p>
            <a:r>
              <a:rPr lang="en-US" altLang="zh-CN" sz="1200" dirty="0"/>
              <a:t>  EXTI_InitStructure.EXTI_Trigger = EXTI_Trigger_Falling;</a:t>
            </a:r>
          </a:p>
          <a:p>
            <a:r>
              <a:rPr lang="en-US" altLang="zh-CN" sz="1200" dirty="0"/>
              <a:t>  EXTI_InitStructure.EXTI_LineCmd = ENABLE;</a:t>
            </a:r>
          </a:p>
          <a:p>
            <a:r>
              <a:rPr lang="en-US" altLang="zh-CN" sz="1200" dirty="0"/>
              <a:t>  EXTI_Init(&amp;EXTI_InitStructure);</a:t>
            </a:r>
          </a:p>
          <a:p>
            <a:r>
              <a:rPr lang="en-US" altLang="zh-CN" sz="1200" dirty="0"/>
              <a:t>}</a:t>
            </a:r>
            <a:endParaRPr lang="zh-CN" altLang="en-US" sz="1200" dirty="0"/>
          </a:p>
        </p:txBody>
      </p:sp>
    </p:spTree>
    <p:extLst>
      <p:ext uri="{BB962C8B-B14F-4D97-AF65-F5344CB8AC3E}">
        <p14:creationId xmlns:p14="http://schemas.microsoft.com/office/powerpoint/2010/main" val="91706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452454" y="295001"/>
            <a:ext cx="3287091"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en-US" altLang="zh-CN" sz="2400" dirty="0"/>
              <a:t>EXTI15_10_IRQHandler</a:t>
            </a:r>
            <a:endParaRPr lang="en-US" altLang="zh-CN" sz="2400" dirty="0">
              <a:solidFill>
                <a:srgbClr val="3C3C3C"/>
              </a:solidFill>
              <a:latin typeface="幼圆" panose="02010509060101010101" pitchFamily="49" charset="-122"/>
              <a:ea typeface="幼圆" panose="02010509060101010101" pitchFamily="49" charset="-122"/>
            </a:endParaRPr>
          </a:p>
        </p:txBody>
      </p:sp>
      <p:sp>
        <p:nvSpPr>
          <p:cNvPr id="2" name="文本框 1">
            <a:extLst>
              <a:ext uri="{FF2B5EF4-FFF2-40B4-BE49-F238E27FC236}">
                <a16:creationId xmlns:a16="http://schemas.microsoft.com/office/drawing/2014/main" id="{B1502069-8313-4F20-B86A-46623F0F47C9}"/>
              </a:ext>
            </a:extLst>
          </p:cNvPr>
          <p:cNvSpPr txBox="1"/>
          <p:nvPr/>
        </p:nvSpPr>
        <p:spPr>
          <a:xfrm>
            <a:off x="386862" y="1239459"/>
            <a:ext cx="6124470" cy="5632311"/>
          </a:xfrm>
          <a:prstGeom prst="rect">
            <a:avLst/>
          </a:prstGeom>
          <a:noFill/>
        </p:spPr>
        <p:txBody>
          <a:bodyPr wrap="square" rtlCol="0">
            <a:spAutoFit/>
          </a:bodyPr>
          <a:lstStyle/>
          <a:p>
            <a:r>
              <a:rPr lang="en-US" altLang="zh-CN" sz="1200" dirty="0"/>
              <a:t>void EXTI15_10_IRQHandler(void)</a:t>
            </a:r>
          </a:p>
          <a:p>
            <a:r>
              <a:rPr lang="en-US" altLang="zh-CN" sz="1200" dirty="0"/>
              <a:t>{</a:t>
            </a:r>
          </a:p>
          <a:p>
            <a:r>
              <a:rPr lang="en-US" altLang="zh-CN" sz="1200" dirty="0"/>
              <a:t>  if(</a:t>
            </a:r>
            <a:r>
              <a:rPr lang="en-US" altLang="zh-CN" sz="1200" dirty="0" err="1"/>
              <a:t>EXTI_GetITStatus</a:t>
            </a:r>
            <a:r>
              <a:rPr lang="en-US" altLang="zh-CN" sz="1200" dirty="0"/>
              <a:t>(EXTI_Line15) != RESET)</a:t>
            </a:r>
          </a:p>
          <a:p>
            <a:r>
              <a:rPr lang="en-US" altLang="zh-CN" sz="1200" dirty="0"/>
              <a:t>  {</a:t>
            </a:r>
          </a:p>
          <a:p>
            <a:r>
              <a:rPr lang="en-US" altLang="zh-CN" sz="1200" dirty="0"/>
              <a:t>    </a:t>
            </a:r>
            <a:r>
              <a:rPr lang="en-US" altLang="zh-CN" sz="1200" dirty="0" err="1"/>
              <a:t>Delaytime</a:t>
            </a:r>
            <a:r>
              <a:rPr lang="en-US" altLang="zh-CN" sz="1200" dirty="0"/>
              <a:t>(0xF000);</a:t>
            </a:r>
          </a:p>
          <a:p>
            <a:r>
              <a:rPr lang="en-US" altLang="zh-CN" sz="1200" dirty="0"/>
              <a:t>    if(!</a:t>
            </a:r>
            <a:r>
              <a:rPr lang="en-US" altLang="zh-CN" sz="1200" dirty="0" err="1"/>
              <a:t>GPIO_ReadInputDataBit</a:t>
            </a:r>
            <a:r>
              <a:rPr lang="en-US" altLang="zh-CN" sz="1200" dirty="0"/>
              <a:t>(GPIOG,GPIO_Pin_15)&amp;&amp;flag==0)</a:t>
            </a:r>
          </a:p>
          <a:p>
            <a:r>
              <a:rPr lang="en-US" altLang="zh-CN" sz="1200" dirty="0"/>
              <a:t>    {</a:t>
            </a:r>
          </a:p>
          <a:p>
            <a:r>
              <a:rPr lang="en-US" altLang="zh-CN" sz="1200" dirty="0"/>
              <a:t>      KEYPAD_STATE=keypad_1;</a:t>
            </a:r>
          </a:p>
          <a:p>
            <a:r>
              <a:rPr lang="en-US" altLang="zh-CN" sz="1200" dirty="0"/>
              <a:t>    }  </a:t>
            </a:r>
          </a:p>
          <a:p>
            <a:r>
              <a:rPr lang="en-US" altLang="zh-CN" sz="1200" dirty="0"/>
              <a:t>    /* Clear the Key Button EXTI line pending bit */</a:t>
            </a:r>
          </a:p>
          <a:p>
            <a:r>
              <a:rPr lang="en-US" altLang="zh-CN" sz="1200" dirty="0"/>
              <a:t>    </a:t>
            </a:r>
            <a:r>
              <a:rPr lang="en-US" altLang="zh-CN" sz="1200" dirty="0" err="1"/>
              <a:t>EXTI_ClearITPendingBit</a:t>
            </a:r>
            <a:r>
              <a:rPr lang="en-US" altLang="zh-CN" sz="1200" dirty="0"/>
              <a:t>(EXTI_Line15);</a:t>
            </a:r>
          </a:p>
          <a:p>
            <a:r>
              <a:rPr lang="en-US" altLang="zh-CN" sz="1200" dirty="0"/>
              <a:t>  }  </a:t>
            </a:r>
          </a:p>
          <a:p>
            <a:r>
              <a:rPr lang="en-US" altLang="zh-CN" sz="1200" dirty="0"/>
              <a:t>  if(</a:t>
            </a:r>
            <a:r>
              <a:rPr lang="en-US" altLang="zh-CN" sz="1200" dirty="0" err="1"/>
              <a:t>EXTI_GetITStatus</a:t>
            </a:r>
            <a:r>
              <a:rPr lang="en-US" altLang="zh-CN" sz="1200" dirty="0"/>
              <a:t>(EXTI_Line13) != RESET)</a:t>
            </a:r>
          </a:p>
          <a:p>
            <a:r>
              <a:rPr lang="en-US" altLang="zh-CN" sz="1200" dirty="0"/>
              <a:t>  {</a:t>
            </a:r>
          </a:p>
          <a:p>
            <a:r>
              <a:rPr lang="en-US" altLang="zh-CN" sz="1200" dirty="0"/>
              <a:t>    </a:t>
            </a:r>
            <a:r>
              <a:rPr lang="en-US" altLang="zh-CN" sz="1200" dirty="0" err="1"/>
              <a:t>Delaytime</a:t>
            </a:r>
            <a:r>
              <a:rPr lang="en-US" altLang="zh-CN" sz="1200" dirty="0"/>
              <a:t>(0xF000);</a:t>
            </a:r>
          </a:p>
          <a:p>
            <a:r>
              <a:rPr lang="en-US" altLang="zh-CN" sz="1200" dirty="0"/>
              <a:t>    if(!</a:t>
            </a:r>
            <a:r>
              <a:rPr lang="en-US" altLang="zh-CN" sz="1200" dirty="0" err="1"/>
              <a:t>GPIO_ReadInputDataBit</a:t>
            </a:r>
            <a:r>
              <a:rPr lang="en-US" altLang="zh-CN" sz="1200" dirty="0"/>
              <a:t>(GPIOC,GPIO_Pin_13))</a:t>
            </a:r>
          </a:p>
          <a:p>
            <a:r>
              <a:rPr lang="en-US" altLang="zh-CN" sz="1200" dirty="0"/>
              <a:t>    {      </a:t>
            </a:r>
          </a:p>
          <a:p>
            <a:r>
              <a:rPr lang="en-US" altLang="zh-CN" sz="1200" dirty="0"/>
              <a:t>       flag=!flag;</a:t>
            </a:r>
          </a:p>
          <a:p>
            <a:r>
              <a:rPr lang="en-US" altLang="zh-CN" sz="1200" dirty="0"/>
              <a:t>       if(flag==1)</a:t>
            </a:r>
          </a:p>
          <a:p>
            <a:r>
              <a:rPr lang="en-US" altLang="zh-CN" sz="1200" dirty="0"/>
              <a:t>       {</a:t>
            </a:r>
          </a:p>
          <a:p>
            <a:r>
              <a:rPr lang="en-US" altLang="zh-CN" sz="1200" dirty="0"/>
              <a:t>          KEYPAD_STATE=keypad_0;</a:t>
            </a:r>
          </a:p>
          <a:p>
            <a:r>
              <a:rPr lang="en-US" altLang="zh-CN" sz="1200" dirty="0"/>
              <a:t>       }else</a:t>
            </a:r>
          </a:p>
          <a:p>
            <a:r>
              <a:rPr lang="en-US" altLang="zh-CN" sz="1200" dirty="0"/>
              <a:t>       {</a:t>
            </a:r>
          </a:p>
          <a:p>
            <a:r>
              <a:rPr lang="en-US" altLang="zh-CN" sz="1200" dirty="0"/>
              <a:t>          KEYPAD_STATE=0x04;</a:t>
            </a:r>
          </a:p>
          <a:p>
            <a:r>
              <a:rPr lang="en-US" altLang="zh-CN" sz="1200" dirty="0"/>
              <a:t>       }</a:t>
            </a:r>
          </a:p>
          <a:p>
            <a:r>
              <a:rPr lang="en-US" altLang="zh-CN" sz="1200" dirty="0"/>
              <a:t>    }</a:t>
            </a:r>
          </a:p>
          <a:p>
            <a:r>
              <a:rPr lang="en-US" altLang="zh-CN" sz="1200" dirty="0"/>
              <a:t>    /* Clear the Key Button EXTI line pending bit */  </a:t>
            </a:r>
          </a:p>
          <a:p>
            <a:r>
              <a:rPr lang="en-US" altLang="zh-CN" sz="1200" dirty="0"/>
              <a:t>    </a:t>
            </a:r>
            <a:r>
              <a:rPr lang="en-US" altLang="zh-CN" sz="1200" dirty="0" err="1"/>
              <a:t>EXTI_ClearITPendingBit</a:t>
            </a:r>
            <a:r>
              <a:rPr lang="en-US" altLang="zh-CN" sz="1200" dirty="0"/>
              <a:t>(EXTI_Line13);</a:t>
            </a:r>
          </a:p>
          <a:p>
            <a:r>
              <a:rPr lang="en-US" altLang="zh-CN" sz="1200" dirty="0"/>
              <a:t>  }</a:t>
            </a:r>
          </a:p>
          <a:p>
            <a:r>
              <a:rPr lang="en-US" altLang="zh-CN" sz="1200" dirty="0"/>
              <a:t>}</a:t>
            </a:r>
            <a:endParaRPr lang="zh-CN" altLang="en-US" sz="1200" dirty="0"/>
          </a:p>
        </p:txBody>
      </p:sp>
    </p:spTree>
    <p:extLst>
      <p:ext uri="{BB962C8B-B14F-4D97-AF65-F5344CB8AC3E}">
        <p14:creationId xmlns:p14="http://schemas.microsoft.com/office/powerpoint/2010/main" val="2448198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452454" y="295001"/>
            <a:ext cx="3287091"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en-US" altLang="zh-CN" sz="2400" dirty="0"/>
              <a:t>EXTI9_5_IRQHandler</a:t>
            </a:r>
            <a:endParaRPr lang="en-US" altLang="zh-CN" sz="2400" dirty="0">
              <a:solidFill>
                <a:srgbClr val="3C3C3C"/>
              </a:solidFill>
              <a:latin typeface="幼圆" panose="02010509060101010101" pitchFamily="49" charset="-122"/>
              <a:ea typeface="幼圆" panose="02010509060101010101" pitchFamily="49" charset="-122"/>
            </a:endParaRPr>
          </a:p>
        </p:txBody>
      </p:sp>
      <p:sp>
        <p:nvSpPr>
          <p:cNvPr id="2" name="文本框 1">
            <a:extLst>
              <a:ext uri="{FF2B5EF4-FFF2-40B4-BE49-F238E27FC236}">
                <a16:creationId xmlns:a16="http://schemas.microsoft.com/office/drawing/2014/main" id="{B1502069-8313-4F20-B86A-46623F0F47C9}"/>
              </a:ext>
            </a:extLst>
          </p:cNvPr>
          <p:cNvSpPr txBox="1"/>
          <p:nvPr/>
        </p:nvSpPr>
        <p:spPr>
          <a:xfrm>
            <a:off x="386862" y="1239459"/>
            <a:ext cx="6124470" cy="2677656"/>
          </a:xfrm>
          <a:prstGeom prst="rect">
            <a:avLst/>
          </a:prstGeom>
          <a:noFill/>
        </p:spPr>
        <p:txBody>
          <a:bodyPr wrap="square" rtlCol="0">
            <a:spAutoFit/>
          </a:bodyPr>
          <a:lstStyle/>
          <a:p>
            <a:r>
              <a:rPr lang="en-US" altLang="zh-CN" sz="1200" dirty="0"/>
              <a:t>void EXTI9_5_IRQHandler(void)</a:t>
            </a:r>
          </a:p>
          <a:p>
            <a:r>
              <a:rPr lang="en-US" altLang="zh-CN" sz="1200" dirty="0"/>
              <a:t>{</a:t>
            </a:r>
          </a:p>
          <a:p>
            <a:r>
              <a:rPr lang="en-US" altLang="zh-CN" sz="1200" dirty="0"/>
              <a:t>  </a:t>
            </a:r>
          </a:p>
          <a:p>
            <a:r>
              <a:rPr lang="en-US" altLang="zh-CN" sz="1200" dirty="0"/>
              <a:t>  if(</a:t>
            </a:r>
            <a:r>
              <a:rPr lang="en-US" altLang="zh-CN" sz="1200" dirty="0" err="1"/>
              <a:t>EXTI_GetITStatus</a:t>
            </a:r>
            <a:r>
              <a:rPr lang="en-US" altLang="zh-CN" sz="1200" dirty="0"/>
              <a:t>(EXTI_Line7) != RESET)</a:t>
            </a:r>
          </a:p>
          <a:p>
            <a:r>
              <a:rPr lang="en-US" altLang="zh-CN" sz="1200" dirty="0"/>
              <a:t>  {</a:t>
            </a:r>
          </a:p>
          <a:p>
            <a:r>
              <a:rPr lang="en-US" altLang="zh-CN" sz="1200" dirty="0"/>
              <a:t>    </a:t>
            </a:r>
            <a:r>
              <a:rPr lang="en-US" altLang="zh-CN" sz="1200" dirty="0" err="1"/>
              <a:t>Delaytime</a:t>
            </a:r>
            <a:r>
              <a:rPr lang="en-US" altLang="zh-CN" sz="1200" dirty="0"/>
              <a:t>(0xF000);</a:t>
            </a:r>
          </a:p>
          <a:p>
            <a:r>
              <a:rPr lang="en-US" altLang="zh-CN" sz="1200" dirty="0"/>
              <a:t>    if(!</a:t>
            </a:r>
            <a:r>
              <a:rPr lang="en-US" altLang="zh-CN" sz="1200" dirty="0" err="1"/>
              <a:t>GPIO_ReadInputDataBit</a:t>
            </a:r>
            <a:r>
              <a:rPr lang="en-US" altLang="zh-CN" sz="1200" dirty="0"/>
              <a:t>(GPIOF,GPIO_Pin_7)&amp;&amp;flag==0)</a:t>
            </a:r>
          </a:p>
          <a:p>
            <a:r>
              <a:rPr lang="en-US" altLang="zh-CN" sz="1200" dirty="0"/>
              <a:t>    {</a:t>
            </a:r>
          </a:p>
          <a:p>
            <a:r>
              <a:rPr lang="en-US" altLang="zh-CN" sz="1200" dirty="0"/>
              <a:t>      KEYPAD_STATE=keypad_2;</a:t>
            </a:r>
          </a:p>
          <a:p>
            <a:r>
              <a:rPr lang="en-US" altLang="zh-CN" sz="1200" dirty="0"/>
              <a:t>    }</a:t>
            </a:r>
          </a:p>
          <a:p>
            <a:r>
              <a:rPr lang="en-US" altLang="zh-CN" sz="1200" dirty="0"/>
              <a:t>    /* Clear the Key Button EXTI line pending bit */</a:t>
            </a:r>
          </a:p>
          <a:p>
            <a:r>
              <a:rPr lang="en-US" altLang="zh-CN" sz="1200" dirty="0"/>
              <a:t>    </a:t>
            </a:r>
            <a:r>
              <a:rPr lang="en-US" altLang="zh-CN" sz="1200" dirty="0" err="1"/>
              <a:t>EXTI_ClearITPendingBit</a:t>
            </a:r>
            <a:r>
              <a:rPr lang="en-US" altLang="zh-CN" sz="1200" dirty="0"/>
              <a:t>(EXTI_Line7);</a:t>
            </a:r>
          </a:p>
          <a:p>
            <a:r>
              <a:rPr lang="en-US" altLang="zh-CN" sz="1200" dirty="0"/>
              <a:t>  }</a:t>
            </a:r>
          </a:p>
          <a:p>
            <a:r>
              <a:rPr lang="en-US" altLang="zh-CN" sz="1200" dirty="0"/>
              <a:t>}</a:t>
            </a:r>
            <a:endParaRPr lang="zh-CN" altLang="en-US" sz="1200" dirty="0"/>
          </a:p>
        </p:txBody>
      </p:sp>
    </p:spTree>
    <p:extLst>
      <p:ext uri="{BB962C8B-B14F-4D97-AF65-F5344CB8AC3E}">
        <p14:creationId xmlns:p14="http://schemas.microsoft.com/office/powerpoint/2010/main" val="36081290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452454" y="295001"/>
            <a:ext cx="3287091"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en-US" altLang="zh-CN" sz="2400" dirty="0">
                <a:solidFill>
                  <a:srgbClr val="3C3C3C"/>
                </a:solidFill>
                <a:latin typeface="幼圆" panose="02010509060101010101" pitchFamily="49" charset="-122"/>
                <a:ea typeface="幼圆" panose="02010509060101010101" pitchFamily="49" charset="-122"/>
              </a:rPr>
              <a:t>Light_up_LED</a:t>
            </a:r>
          </a:p>
        </p:txBody>
      </p:sp>
      <p:sp>
        <p:nvSpPr>
          <p:cNvPr id="2" name="文本框 1">
            <a:extLst>
              <a:ext uri="{FF2B5EF4-FFF2-40B4-BE49-F238E27FC236}">
                <a16:creationId xmlns:a16="http://schemas.microsoft.com/office/drawing/2014/main" id="{B1502069-8313-4F20-B86A-46623F0F47C9}"/>
              </a:ext>
            </a:extLst>
          </p:cNvPr>
          <p:cNvSpPr txBox="1"/>
          <p:nvPr/>
        </p:nvSpPr>
        <p:spPr>
          <a:xfrm>
            <a:off x="386862" y="1239459"/>
            <a:ext cx="5242141" cy="2308324"/>
          </a:xfrm>
          <a:prstGeom prst="rect">
            <a:avLst/>
          </a:prstGeom>
          <a:noFill/>
        </p:spPr>
        <p:txBody>
          <a:bodyPr wrap="none" rtlCol="0">
            <a:spAutoFit/>
          </a:bodyPr>
          <a:lstStyle/>
          <a:p>
            <a:r>
              <a:rPr lang="en-US" altLang="zh-CN" sz="1600" dirty="0"/>
              <a:t>void Light_up_LED(GPIO_TypeDef* GPIOx , u16 GPIO_Pin)</a:t>
            </a:r>
          </a:p>
          <a:p>
            <a:r>
              <a:rPr lang="en-US" altLang="zh-CN" sz="1600" dirty="0"/>
              <a:t>{</a:t>
            </a:r>
          </a:p>
          <a:p>
            <a:r>
              <a:rPr lang="en-US" altLang="zh-CN" sz="1600" dirty="0"/>
              <a:t>  GPIO_SetBits(GPIO_LED1,GPIO_PIN_LED1); //</a:t>
            </a:r>
            <a:r>
              <a:rPr lang="zh-CN" altLang="en-US" sz="1600" dirty="0"/>
              <a:t>熄灭</a:t>
            </a:r>
            <a:r>
              <a:rPr lang="en-US" altLang="zh-CN" sz="1600" dirty="0"/>
              <a:t>LED1</a:t>
            </a:r>
          </a:p>
          <a:p>
            <a:r>
              <a:rPr lang="en-US" altLang="zh-CN" sz="1600" dirty="0"/>
              <a:t>  GPIO_SetBits(GPIO_LED2,GPIO_PIN_LED2);</a:t>
            </a:r>
          </a:p>
          <a:p>
            <a:r>
              <a:rPr lang="en-US" altLang="zh-CN" sz="1600" dirty="0"/>
              <a:t>  GPIO_SetBits(GPIO_LED3,GPIO_PIN_LED3);</a:t>
            </a:r>
          </a:p>
          <a:p>
            <a:r>
              <a:rPr lang="en-US" altLang="zh-CN" sz="1600" dirty="0"/>
              <a:t>  GPIO_SetBits(GPIO_LED4,GPIO_PIN_LED4);</a:t>
            </a:r>
          </a:p>
          <a:p>
            <a:r>
              <a:rPr lang="en-US" altLang="zh-CN" sz="1600" dirty="0"/>
              <a:t>  GPIO_SetBits(GPIO_LED5,GPIO_PIN_LED5);</a:t>
            </a:r>
          </a:p>
          <a:p>
            <a:r>
              <a:rPr lang="en-US" altLang="zh-CN" sz="1600" dirty="0"/>
              <a:t>  GPIO_ResetBits(GPIOx,GPIO_Pin);        //</a:t>
            </a:r>
            <a:r>
              <a:rPr lang="zh-CN" altLang="en-US" sz="1600" dirty="0"/>
              <a:t>点亮选中的</a:t>
            </a:r>
            <a:r>
              <a:rPr lang="en-US" altLang="zh-CN" sz="1600" dirty="0"/>
              <a:t>LED</a:t>
            </a:r>
          </a:p>
          <a:p>
            <a:r>
              <a:rPr lang="en-US" altLang="zh-CN" sz="1600" dirty="0"/>
              <a:t>}</a:t>
            </a:r>
            <a:endParaRPr lang="zh-CN" altLang="en-US" sz="1600" dirty="0"/>
          </a:p>
        </p:txBody>
      </p:sp>
    </p:spTree>
    <p:extLst>
      <p:ext uri="{BB962C8B-B14F-4D97-AF65-F5344CB8AC3E}">
        <p14:creationId xmlns:p14="http://schemas.microsoft.com/office/powerpoint/2010/main" val="1295274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378249" y="295001"/>
            <a:ext cx="3435502"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en-US" altLang="zh-CN" sz="2400" dirty="0">
                <a:solidFill>
                  <a:srgbClr val="3C3C3C"/>
                </a:solidFill>
                <a:latin typeface="幼圆" panose="02010509060101010101" pitchFamily="49" charset="-122"/>
                <a:ea typeface="幼圆" panose="02010509060101010101" pitchFamily="49" charset="-122"/>
              </a:rPr>
              <a:t>USART_Configuration</a:t>
            </a:r>
          </a:p>
        </p:txBody>
      </p:sp>
      <p:sp>
        <p:nvSpPr>
          <p:cNvPr id="2" name="文本框 1">
            <a:extLst>
              <a:ext uri="{FF2B5EF4-FFF2-40B4-BE49-F238E27FC236}">
                <a16:creationId xmlns:a16="http://schemas.microsoft.com/office/drawing/2014/main" id="{B1502069-8313-4F20-B86A-46623F0F47C9}"/>
              </a:ext>
            </a:extLst>
          </p:cNvPr>
          <p:cNvSpPr txBox="1"/>
          <p:nvPr/>
        </p:nvSpPr>
        <p:spPr>
          <a:xfrm>
            <a:off x="386862" y="1239459"/>
            <a:ext cx="8153194" cy="4278094"/>
          </a:xfrm>
          <a:prstGeom prst="rect">
            <a:avLst/>
          </a:prstGeom>
          <a:noFill/>
        </p:spPr>
        <p:txBody>
          <a:bodyPr wrap="none" rtlCol="0">
            <a:spAutoFit/>
          </a:bodyPr>
          <a:lstStyle/>
          <a:p>
            <a:r>
              <a:rPr lang="en-US" altLang="zh-CN" sz="1600" dirty="0"/>
              <a:t>void USART_Configuration(void)</a:t>
            </a:r>
          </a:p>
          <a:p>
            <a:r>
              <a:rPr lang="en-US" altLang="zh-CN" sz="1600" dirty="0"/>
              <a:t>{</a:t>
            </a:r>
          </a:p>
          <a:p>
            <a:r>
              <a:rPr lang="en-US" altLang="zh-CN" sz="1600" dirty="0"/>
              <a:t>  USART_InitTypeDef USART_InitStructure;</a:t>
            </a:r>
          </a:p>
          <a:p>
            <a:endParaRPr lang="en-US" altLang="zh-CN" sz="1600" dirty="0"/>
          </a:p>
          <a:p>
            <a:r>
              <a:rPr lang="en-US" altLang="zh-CN" sz="1600" dirty="0"/>
              <a:t>  USART_InitStructure.USART_BaudRate = 115200;</a:t>
            </a:r>
          </a:p>
          <a:p>
            <a:r>
              <a:rPr lang="en-US" altLang="zh-CN" sz="1600" dirty="0"/>
              <a:t>  USART_InitStructure.USART_WordLength = USART_WordLength_8b;</a:t>
            </a:r>
          </a:p>
          <a:p>
            <a:r>
              <a:rPr lang="en-US" altLang="zh-CN" sz="1600" dirty="0"/>
              <a:t>  USART_InitStructure.USART_StopBits = USART_StopBits_1;</a:t>
            </a:r>
          </a:p>
          <a:p>
            <a:r>
              <a:rPr lang="en-US" altLang="zh-CN" sz="1600" dirty="0"/>
              <a:t>  USART_InitStructure.USART_Parity = USART_Parity_No ;</a:t>
            </a:r>
          </a:p>
          <a:p>
            <a:r>
              <a:rPr lang="en-US" altLang="zh-CN" sz="1600" dirty="0"/>
              <a:t>  USART_InitStructure.USART_HardwareFlowControl = USART_HardwareFlowControl_None;</a:t>
            </a:r>
          </a:p>
          <a:p>
            <a:r>
              <a:rPr lang="en-US" altLang="zh-CN" sz="1600" dirty="0"/>
              <a:t>  USART_InitStructure.USART_Mode = USART_Mode_Rx | USART_Mode_Tx;</a:t>
            </a:r>
          </a:p>
          <a:p>
            <a:endParaRPr lang="en-US" altLang="zh-CN" sz="1600" dirty="0"/>
          </a:p>
          <a:p>
            <a:r>
              <a:rPr lang="en-US" altLang="zh-CN" sz="1600" dirty="0"/>
              <a:t>  /* Configure the USART2 */</a:t>
            </a:r>
          </a:p>
          <a:p>
            <a:r>
              <a:rPr lang="en-US" altLang="zh-CN" sz="1600" dirty="0"/>
              <a:t>  USART_Init(USART1 ,&amp;USART_InitStructure);</a:t>
            </a:r>
          </a:p>
          <a:p>
            <a:r>
              <a:rPr lang="en-US" altLang="zh-CN" sz="1600" dirty="0"/>
              <a:t>  </a:t>
            </a:r>
          </a:p>
          <a:p>
            <a:r>
              <a:rPr lang="en-US" altLang="zh-CN" sz="1600" dirty="0"/>
              <a:t>  /* Enable the USART2 */</a:t>
            </a:r>
          </a:p>
          <a:p>
            <a:r>
              <a:rPr lang="en-US" altLang="zh-CN" sz="1600" dirty="0"/>
              <a:t>  USART_Cmd(USART1, ENABLE);</a:t>
            </a:r>
          </a:p>
          <a:p>
            <a:r>
              <a:rPr lang="en-US" altLang="zh-CN" sz="1600" dirty="0"/>
              <a:t>}</a:t>
            </a:r>
            <a:endParaRPr lang="zh-CN" altLang="en-US" sz="1600" dirty="0"/>
          </a:p>
        </p:txBody>
      </p:sp>
    </p:spTree>
    <p:extLst>
      <p:ext uri="{BB962C8B-B14F-4D97-AF65-F5344CB8AC3E}">
        <p14:creationId xmlns:p14="http://schemas.microsoft.com/office/powerpoint/2010/main" val="4031907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858930"/>
            <a:ext cx="12192000" cy="2971800"/>
          </a:xfrm>
          <a:prstGeom prst="rect">
            <a:avLst/>
          </a:prstGeom>
        </p:spPr>
      </p:pic>
      <p:sp>
        <p:nvSpPr>
          <p:cNvPr id="6" name="TextBox 11"/>
          <p:cNvSpPr txBox="1"/>
          <p:nvPr/>
        </p:nvSpPr>
        <p:spPr>
          <a:xfrm>
            <a:off x="4913138" y="2634671"/>
            <a:ext cx="2365725" cy="923330"/>
          </a:xfrm>
          <a:prstGeom prst="rect">
            <a:avLst/>
          </a:prstGeom>
          <a:noFill/>
        </p:spPr>
        <p:txBody>
          <a:bodyPr wrap="square" rtlCol="0">
            <a:spAutoFit/>
          </a:bodyPr>
          <a:lstStyle/>
          <a:p>
            <a:pPr algn="ctr"/>
            <a:r>
              <a:rPr lang="en-US" altLang="zh-CN" sz="5400" b="1" dirty="0">
                <a:solidFill>
                  <a:srgbClr val="7F2E30"/>
                </a:solidFill>
                <a:latin typeface="方正兰亭超细黑简体" panose="02000000000000000000" pitchFamily="2" charset="-122"/>
                <a:ea typeface="方正兰亭超细黑简体" panose="02000000000000000000" pitchFamily="2" charset="-122"/>
              </a:rPr>
              <a:t>Part.3</a:t>
            </a:r>
            <a:endParaRPr lang="zh-CN" altLang="en-US" sz="5400" b="1" dirty="0">
              <a:solidFill>
                <a:srgbClr val="7F2E30"/>
              </a:solidFill>
              <a:latin typeface="方正兰亭超细黑简体" panose="02000000000000000000" pitchFamily="2" charset="-122"/>
              <a:ea typeface="方正兰亭超细黑简体" panose="02000000000000000000" pitchFamily="2" charset="-122"/>
            </a:endParaRPr>
          </a:p>
        </p:txBody>
      </p:sp>
      <p:sp>
        <p:nvSpPr>
          <p:cNvPr id="8" name="Subtitle 9"/>
          <p:cNvSpPr txBox="1">
            <a:spLocks/>
          </p:cNvSpPr>
          <p:nvPr/>
        </p:nvSpPr>
        <p:spPr>
          <a:xfrm>
            <a:off x="4223792" y="3535330"/>
            <a:ext cx="3744416"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ctr" defTabSz="1176924"/>
            <a:r>
              <a:rPr lang="zh-CN" altLang="en-US" sz="3600" dirty="0">
                <a:solidFill>
                  <a:schemeClr val="tx1">
                    <a:lumMod val="85000"/>
                    <a:lumOff val="15000"/>
                  </a:schemeClr>
                </a:solidFill>
                <a:latin typeface="幼圆" panose="02010509060101010101" pitchFamily="49" charset="-122"/>
                <a:ea typeface="幼圆" panose="02010509060101010101" pitchFamily="49" charset="-122"/>
              </a:rPr>
              <a:t>实验结果</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201943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par>
                          <p:cTn id="8" fill="hold">
                            <p:stCondLst>
                              <p:cond delay="300"/>
                            </p:stCondLst>
                            <p:childTnLst>
                              <p:par>
                                <p:cTn id="9" presetID="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378249" y="295001"/>
            <a:ext cx="3435502"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zh-CN" altLang="en-US" sz="2400" dirty="0">
                <a:solidFill>
                  <a:srgbClr val="3C3C3C"/>
                </a:solidFill>
                <a:latin typeface="幼圆" panose="02010509060101010101" pitchFamily="49" charset="-122"/>
                <a:ea typeface="幼圆" panose="02010509060101010101" pitchFamily="49" charset="-122"/>
              </a:rPr>
              <a:t>默认</a:t>
            </a:r>
            <a:endParaRPr lang="en-US" altLang="zh-CN" sz="2400" dirty="0">
              <a:solidFill>
                <a:srgbClr val="3C3C3C"/>
              </a:solidFill>
              <a:latin typeface="幼圆" panose="02010509060101010101" pitchFamily="49" charset="-122"/>
              <a:ea typeface="幼圆" panose="02010509060101010101" pitchFamily="49" charset="-122"/>
            </a:endParaRPr>
          </a:p>
        </p:txBody>
      </p:sp>
      <p:pic>
        <p:nvPicPr>
          <p:cNvPr id="4" name="图片 3">
            <a:extLst>
              <a:ext uri="{FF2B5EF4-FFF2-40B4-BE49-F238E27FC236}">
                <a16:creationId xmlns:a16="http://schemas.microsoft.com/office/drawing/2014/main" id="{3A21DC7B-4C8D-4ED9-B449-F54B1633E9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413718" y="551486"/>
            <a:ext cx="5143500" cy="6858000"/>
          </a:xfrm>
          <a:prstGeom prst="rect">
            <a:avLst/>
          </a:prstGeom>
        </p:spPr>
      </p:pic>
    </p:spTree>
    <p:extLst>
      <p:ext uri="{BB962C8B-B14F-4D97-AF65-F5344CB8AC3E}">
        <p14:creationId xmlns:p14="http://schemas.microsoft.com/office/powerpoint/2010/main" val="1927338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285880" y="295001"/>
            <a:ext cx="3620239"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zh-CN" altLang="en-US" sz="2400" dirty="0">
                <a:solidFill>
                  <a:srgbClr val="3C3C3C"/>
                </a:solidFill>
                <a:latin typeface="幼圆" panose="02010509060101010101" pitchFamily="49" charset="-122"/>
                <a:ea typeface="幼圆" panose="02010509060101010101" pitchFamily="49" charset="-122"/>
              </a:rPr>
              <a:t>自动状态下光线暗的情况</a:t>
            </a:r>
            <a:endParaRPr lang="en-US" altLang="zh-CN" sz="2400" dirty="0">
              <a:solidFill>
                <a:srgbClr val="3C3C3C"/>
              </a:solidFill>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8A04046D-2D6B-4516-B5B4-C376DCB09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017176" y="921378"/>
            <a:ext cx="4088374" cy="5451165"/>
          </a:xfrm>
          <a:prstGeom prst="rect">
            <a:avLst/>
          </a:prstGeom>
        </p:spPr>
      </p:pic>
      <p:pic>
        <p:nvPicPr>
          <p:cNvPr id="6" name="图片 5">
            <a:extLst>
              <a:ext uri="{FF2B5EF4-FFF2-40B4-BE49-F238E27FC236}">
                <a16:creationId xmlns:a16="http://schemas.microsoft.com/office/drawing/2014/main" id="{F044AF9C-6EA8-40F1-9866-E8FEC62A7C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5055" y="1602774"/>
            <a:ext cx="5451165" cy="4088374"/>
          </a:xfrm>
          <a:prstGeom prst="rect">
            <a:avLst/>
          </a:prstGeom>
        </p:spPr>
      </p:pic>
    </p:spTree>
    <p:extLst>
      <p:ext uri="{BB962C8B-B14F-4D97-AF65-F5344CB8AC3E}">
        <p14:creationId xmlns:p14="http://schemas.microsoft.com/office/powerpoint/2010/main" val="787112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285880" y="295001"/>
            <a:ext cx="3620239"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zh-CN" altLang="en-US" sz="2400" dirty="0">
                <a:solidFill>
                  <a:srgbClr val="3C3C3C"/>
                </a:solidFill>
                <a:latin typeface="幼圆" panose="02010509060101010101" pitchFamily="49" charset="-122"/>
                <a:ea typeface="幼圆" panose="02010509060101010101" pitchFamily="49" charset="-122"/>
              </a:rPr>
              <a:t>自动状态下光线亮的情况</a:t>
            </a:r>
            <a:endParaRPr lang="en-US" altLang="zh-CN" sz="2400" dirty="0">
              <a:solidFill>
                <a:srgbClr val="3C3C3C"/>
              </a:solidFill>
              <a:latin typeface="幼圆" panose="02010509060101010101" pitchFamily="49" charset="-122"/>
              <a:ea typeface="幼圆" panose="02010509060101010101" pitchFamily="49" charset="-122"/>
            </a:endParaRPr>
          </a:p>
        </p:txBody>
      </p:sp>
      <p:pic>
        <p:nvPicPr>
          <p:cNvPr id="4" name="图片 3">
            <a:extLst>
              <a:ext uri="{FF2B5EF4-FFF2-40B4-BE49-F238E27FC236}">
                <a16:creationId xmlns:a16="http://schemas.microsoft.com/office/drawing/2014/main" id="{AD0F706F-785A-4D79-8D36-FD354791D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679" y="1633538"/>
            <a:ext cx="5513195" cy="4134896"/>
          </a:xfrm>
          <a:prstGeom prst="rect">
            <a:avLst/>
          </a:prstGeom>
        </p:spPr>
      </p:pic>
      <p:pic>
        <p:nvPicPr>
          <p:cNvPr id="6" name="图片 5">
            <a:extLst>
              <a:ext uri="{FF2B5EF4-FFF2-40B4-BE49-F238E27FC236}">
                <a16:creationId xmlns:a16="http://schemas.microsoft.com/office/drawing/2014/main" id="{E1D5D461-E5F4-4377-B677-2109E22819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126" y="1633538"/>
            <a:ext cx="5513195" cy="4134896"/>
          </a:xfrm>
          <a:prstGeom prst="rect">
            <a:avLst/>
          </a:prstGeom>
        </p:spPr>
      </p:pic>
    </p:spTree>
    <p:extLst>
      <p:ext uri="{BB962C8B-B14F-4D97-AF65-F5344CB8AC3E}">
        <p14:creationId xmlns:p14="http://schemas.microsoft.com/office/powerpoint/2010/main" val="3303756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285880" y="295001"/>
            <a:ext cx="3620239"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zh-CN" altLang="en-US" sz="2400" dirty="0">
                <a:solidFill>
                  <a:srgbClr val="3C3C3C"/>
                </a:solidFill>
                <a:latin typeface="幼圆" panose="02010509060101010101" pitchFamily="49" charset="-122"/>
                <a:ea typeface="幼圆" panose="02010509060101010101" pitchFamily="49" charset="-122"/>
              </a:rPr>
              <a:t>自动状态下无指令状态</a:t>
            </a:r>
            <a:endParaRPr lang="en-US" altLang="zh-CN" sz="2400" dirty="0">
              <a:solidFill>
                <a:srgbClr val="3C3C3C"/>
              </a:solidFill>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91318C0A-FF35-4291-9647-182135425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209037" y="981346"/>
            <a:ext cx="3913152" cy="5217536"/>
          </a:xfrm>
          <a:prstGeom prst="rect">
            <a:avLst/>
          </a:prstGeom>
        </p:spPr>
      </p:pic>
      <p:pic>
        <p:nvPicPr>
          <p:cNvPr id="6" name="图片 5">
            <a:extLst>
              <a:ext uri="{FF2B5EF4-FFF2-40B4-BE49-F238E27FC236}">
                <a16:creationId xmlns:a16="http://schemas.microsoft.com/office/drawing/2014/main" id="{FBCE6AA5-19C4-4246-A5C4-2F06C1CD76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7622" y="1633537"/>
            <a:ext cx="5217538" cy="3913153"/>
          </a:xfrm>
          <a:prstGeom prst="rect">
            <a:avLst/>
          </a:prstGeom>
        </p:spPr>
      </p:pic>
    </p:spTree>
    <p:extLst>
      <p:ext uri="{BB962C8B-B14F-4D97-AF65-F5344CB8AC3E}">
        <p14:creationId xmlns:p14="http://schemas.microsoft.com/office/powerpoint/2010/main" val="264970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858930"/>
            <a:ext cx="12192000" cy="2971800"/>
          </a:xfrm>
          <a:prstGeom prst="rect">
            <a:avLst/>
          </a:prstGeom>
        </p:spPr>
      </p:pic>
      <p:sp>
        <p:nvSpPr>
          <p:cNvPr id="51" name="TextBox 11"/>
          <p:cNvSpPr txBox="1"/>
          <p:nvPr/>
        </p:nvSpPr>
        <p:spPr>
          <a:xfrm>
            <a:off x="4913138" y="2634671"/>
            <a:ext cx="2365725" cy="923330"/>
          </a:xfrm>
          <a:prstGeom prst="rect">
            <a:avLst/>
          </a:prstGeom>
          <a:noFill/>
        </p:spPr>
        <p:txBody>
          <a:bodyPr wrap="square" rtlCol="0">
            <a:spAutoFit/>
          </a:bodyPr>
          <a:lstStyle/>
          <a:p>
            <a:pPr algn="ctr"/>
            <a:r>
              <a:rPr lang="en-US" altLang="zh-CN" sz="5400" b="1" dirty="0">
                <a:solidFill>
                  <a:srgbClr val="7F2E30"/>
                </a:solidFill>
                <a:latin typeface="方正兰亭超细黑简体" panose="02000000000000000000" pitchFamily="2" charset="-122"/>
                <a:ea typeface="方正兰亭超细黑简体" panose="02000000000000000000" pitchFamily="2" charset="-122"/>
              </a:rPr>
              <a:t>Part.1</a:t>
            </a:r>
            <a:endParaRPr lang="zh-CN" altLang="en-US" sz="5400" b="1" dirty="0">
              <a:solidFill>
                <a:srgbClr val="7F2E30"/>
              </a:solidFill>
              <a:latin typeface="方正兰亭超细黑简体" panose="02000000000000000000" pitchFamily="2" charset="-122"/>
              <a:ea typeface="方正兰亭超细黑简体" panose="02000000000000000000" pitchFamily="2" charset="-122"/>
            </a:endParaRPr>
          </a:p>
        </p:txBody>
      </p:sp>
      <p:sp>
        <p:nvSpPr>
          <p:cNvPr id="52" name="Subtitle 9"/>
          <p:cNvSpPr txBox="1">
            <a:spLocks/>
          </p:cNvSpPr>
          <p:nvPr/>
        </p:nvSpPr>
        <p:spPr>
          <a:xfrm>
            <a:off x="4223792" y="3535330"/>
            <a:ext cx="3744416"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ctr" defTabSz="1176924"/>
            <a:r>
              <a:rPr lang="zh-CN" altLang="en-US" sz="3600" dirty="0">
                <a:solidFill>
                  <a:schemeClr val="tx1">
                    <a:lumMod val="85000"/>
                    <a:lumOff val="15000"/>
                  </a:schemeClr>
                </a:solidFill>
                <a:latin typeface="幼圆" panose="02010509060101010101" pitchFamily="49" charset="-122"/>
                <a:ea typeface="幼圆" panose="02010509060101010101" pitchFamily="49" charset="-122"/>
              </a:rPr>
              <a:t>原理</a:t>
            </a:r>
            <a:endParaRPr lang="en-US" altLang="zh-CN" sz="1600" dirty="0">
              <a:solidFill>
                <a:schemeClr val="tx1"/>
              </a:solidFill>
              <a:latin typeface="Times New Roman" panose="02020603050405020304" pitchFamily="18" charset="0"/>
              <a:ea typeface="Roboto" panose="02000000000000000000" pitchFamily="2"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802944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300"/>
                                        <p:tgtEl>
                                          <p:spTgt spid="51"/>
                                        </p:tgtEl>
                                      </p:cBhvr>
                                    </p:animEffect>
                                  </p:childTnLst>
                                </p:cTn>
                              </p:par>
                            </p:childTnLst>
                          </p:cTn>
                        </p:par>
                        <p:par>
                          <p:cTn id="8" fill="hold">
                            <p:stCondLst>
                              <p:cond delay="300"/>
                            </p:stCondLst>
                            <p:childTnLst>
                              <p:par>
                                <p:cTn id="9" presetID="2" presetClass="entr" presetSubtype="4"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285880" y="295001"/>
            <a:ext cx="3620239"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zh-CN" altLang="en-US" sz="2400" dirty="0">
                <a:solidFill>
                  <a:srgbClr val="3C3C3C"/>
                </a:solidFill>
                <a:latin typeface="幼圆" panose="02010509060101010101" pitchFamily="49" charset="-122"/>
                <a:ea typeface="幼圆" panose="02010509060101010101" pitchFamily="49" charset="-122"/>
              </a:rPr>
              <a:t>自动状态下开启</a:t>
            </a:r>
            <a:endParaRPr lang="en-US" altLang="zh-CN" sz="2400" dirty="0">
              <a:solidFill>
                <a:srgbClr val="3C3C3C"/>
              </a:solidFill>
              <a:latin typeface="幼圆" panose="02010509060101010101" pitchFamily="49" charset="-122"/>
              <a:ea typeface="幼圆" panose="02010509060101010101" pitchFamily="49" charset="-122"/>
            </a:endParaRPr>
          </a:p>
        </p:txBody>
      </p:sp>
      <p:pic>
        <p:nvPicPr>
          <p:cNvPr id="4" name="图片 3">
            <a:extLst>
              <a:ext uri="{FF2B5EF4-FFF2-40B4-BE49-F238E27FC236}">
                <a16:creationId xmlns:a16="http://schemas.microsoft.com/office/drawing/2014/main" id="{88F28EF4-B750-4CBA-905D-4D2E03A1B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108240" y="981659"/>
            <a:ext cx="3911274" cy="5215032"/>
          </a:xfrm>
          <a:prstGeom prst="rect">
            <a:avLst/>
          </a:prstGeom>
        </p:spPr>
      </p:pic>
      <p:pic>
        <p:nvPicPr>
          <p:cNvPr id="6" name="图片 5">
            <a:extLst>
              <a:ext uri="{FF2B5EF4-FFF2-40B4-BE49-F238E27FC236}">
                <a16:creationId xmlns:a16="http://schemas.microsoft.com/office/drawing/2014/main" id="{D200FE24-067B-4C20-9F6D-17595F8EFB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0848" y="1633537"/>
            <a:ext cx="5215033" cy="3911275"/>
          </a:xfrm>
          <a:prstGeom prst="rect">
            <a:avLst/>
          </a:prstGeom>
        </p:spPr>
      </p:pic>
    </p:spTree>
    <p:extLst>
      <p:ext uri="{BB962C8B-B14F-4D97-AF65-F5344CB8AC3E}">
        <p14:creationId xmlns:p14="http://schemas.microsoft.com/office/powerpoint/2010/main" val="4139640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285880" y="295001"/>
            <a:ext cx="3620239"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zh-CN" altLang="en-US" sz="2400" dirty="0">
                <a:solidFill>
                  <a:srgbClr val="3C3C3C"/>
                </a:solidFill>
                <a:latin typeface="幼圆" panose="02010509060101010101" pitchFamily="49" charset="-122"/>
                <a:ea typeface="幼圆" panose="02010509060101010101" pitchFamily="49" charset="-122"/>
              </a:rPr>
              <a:t>自动状态下关闭</a:t>
            </a:r>
            <a:endParaRPr lang="en-US" altLang="zh-CN" sz="2400" dirty="0">
              <a:solidFill>
                <a:srgbClr val="3C3C3C"/>
              </a:solidFill>
              <a:latin typeface="幼圆" panose="02010509060101010101" pitchFamily="49" charset="-122"/>
              <a:ea typeface="幼圆" panose="02010509060101010101" pitchFamily="49" charset="-122"/>
            </a:endParaRPr>
          </a:p>
        </p:txBody>
      </p:sp>
      <p:pic>
        <p:nvPicPr>
          <p:cNvPr id="3" name="图片 2">
            <a:extLst>
              <a:ext uri="{FF2B5EF4-FFF2-40B4-BE49-F238E27FC236}">
                <a16:creationId xmlns:a16="http://schemas.microsoft.com/office/drawing/2014/main" id="{3B507F57-DEC8-457F-A30D-763C22AAE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073072" y="1042547"/>
            <a:ext cx="3579679" cy="4772905"/>
          </a:xfrm>
          <a:prstGeom prst="rect">
            <a:avLst/>
          </a:prstGeom>
        </p:spPr>
      </p:pic>
      <p:pic>
        <p:nvPicPr>
          <p:cNvPr id="6" name="图片 5">
            <a:extLst>
              <a:ext uri="{FF2B5EF4-FFF2-40B4-BE49-F238E27FC236}">
                <a16:creationId xmlns:a16="http://schemas.microsoft.com/office/drawing/2014/main" id="{4C5C0528-2335-4072-9602-CF5E7E13A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1622" y="1633539"/>
            <a:ext cx="4772906" cy="3579680"/>
          </a:xfrm>
          <a:prstGeom prst="rect">
            <a:avLst/>
          </a:prstGeom>
        </p:spPr>
      </p:pic>
    </p:spTree>
    <p:extLst>
      <p:ext uri="{BB962C8B-B14F-4D97-AF65-F5344CB8AC3E}">
        <p14:creationId xmlns:p14="http://schemas.microsoft.com/office/powerpoint/2010/main" val="419705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982DDDE-98A5-407B-9156-F6757FD016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文本框 14"/>
          <p:cNvSpPr txBox="1"/>
          <p:nvPr/>
        </p:nvSpPr>
        <p:spPr>
          <a:xfrm>
            <a:off x="4712585" y="2909010"/>
            <a:ext cx="2954655" cy="923330"/>
          </a:xfrm>
          <a:prstGeom prst="rect">
            <a:avLst/>
          </a:prstGeom>
          <a:noFill/>
          <a:effectLst/>
        </p:spPr>
        <p:txBody>
          <a:bodyPr wrap="none" rtlCol="0">
            <a:spAutoFit/>
          </a:bodyPr>
          <a:lstStyle/>
          <a:p>
            <a:r>
              <a:rPr lang="zh-CN" altLang="en-US" sz="5400" dirty="0">
                <a:solidFill>
                  <a:srgbClr val="3C3C3C"/>
                </a:solidFill>
                <a:latin typeface="微软雅黑" panose="020B0503020204020204" pitchFamily="34" charset="-122"/>
                <a:ea typeface="微软雅黑" panose="020B0503020204020204" pitchFamily="34" charset="-122"/>
              </a:rPr>
              <a:t>谢谢观看</a:t>
            </a:r>
          </a:p>
        </p:txBody>
      </p:sp>
      <p:sp>
        <p:nvSpPr>
          <p:cNvPr id="18" name="文本框 17"/>
          <p:cNvSpPr txBox="1"/>
          <p:nvPr/>
        </p:nvSpPr>
        <p:spPr>
          <a:xfrm>
            <a:off x="4857656" y="3832340"/>
            <a:ext cx="2664512" cy="369332"/>
          </a:xfrm>
          <a:prstGeom prst="rect">
            <a:avLst/>
          </a:prstGeom>
          <a:noFill/>
          <a:effectLst/>
        </p:spPr>
        <p:txBody>
          <a:bodyPr wrap="none" rtlCol="0">
            <a:spAutoFit/>
          </a:bodyPr>
          <a:lstStyle/>
          <a:p>
            <a:r>
              <a:rPr lang="en-US" altLang="zh-CN" b="1" dirty="0">
                <a:solidFill>
                  <a:srgbClr val="3C3C3C"/>
                </a:solidFill>
              </a:rPr>
              <a:t>Thank you for watching</a:t>
            </a:r>
            <a:endParaRPr lang="zh-CN" altLang="en-US" sz="2000" dirty="0">
              <a:solidFill>
                <a:srgbClr val="3C3C3C"/>
              </a:solidFill>
              <a:latin typeface="Kozuka Gothic Pro EL" panose="020B0200000000000000" pitchFamily="34" charset="-128"/>
              <a:ea typeface="Kozuka Gothic Pro EL" panose="020B0200000000000000" pitchFamily="34" charset="-128"/>
              <a:cs typeface="Segoe UI Semilight" panose="020B0402040204020203" pitchFamily="34" charset="0"/>
            </a:endParaRPr>
          </a:p>
        </p:txBody>
      </p:sp>
    </p:spTree>
    <p:custDataLst>
      <p:tags r:id="rId1"/>
    </p:custDataLst>
    <p:extLst>
      <p:ext uri="{BB962C8B-B14F-4D97-AF65-F5344CB8AC3E}">
        <p14:creationId xmlns:p14="http://schemas.microsoft.com/office/powerpoint/2010/main" val="748300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32" name="Title 1"/>
          <p:cNvSpPr txBox="1">
            <a:spLocks/>
          </p:cNvSpPr>
          <p:nvPr/>
        </p:nvSpPr>
        <p:spPr>
          <a:xfrm>
            <a:off x="4584700" y="295001"/>
            <a:ext cx="3022600"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endParaRPr lang="en-GB" altLang="zh-CN" sz="2400" dirty="0">
              <a:solidFill>
                <a:srgbClr val="3C3C3C"/>
              </a:solidFill>
              <a:latin typeface="幼圆" panose="02010509060101010101" pitchFamily="49" charset="-122"/>
              <a:ea typeface="幼圆" panose="02010509060101010101" pitchFamily="49" charset="-122"/>
            </a:endParaRPr>
          </a:p>
        </p:txBody>
      </p:sp>
      <p:sp>
        <p:nvSpPr>
          <p:cNvPr id="7" name="文本框 6">
            <a:extLst>
              <a:ext uri="{FF2B5EF4-FFF2-40B4-BE49-F238E27FC236}">
                <a16:creationId xmlns:a16="http://schemas.microsoft.com/office/drawing/2014/main" id="{26DBF4B6-544C-4A8A-84FD-A6B09D2023C3}"/>
              </a:ext>
            </a:extLst>
          </p:cNvPr>
          <p:cNvSpPr txBox="1"/>
          <p:nvPr/>
        </p:nvSpPr>
        <p:spPr>
          <a:xfrm>
            <a:off x="5285521" y="596160"/>
            <a:ext cx="1651414" cy="523220"/>
          </a:xfrm>
          <a:prstGeom prst="rect">
            <a:avLst/>
          </a:prstGeom>
          <a:noFill/>
        </p:spPr>
        <p:txBody>
          <a:bodyPr wrap="none" rtlCol="0">
            <a:spAutoFit/>
          </a:bodyPr>
          <a:lstStyle/>
          <a:p>
            <a:r>
              <a:rPr lang="zh-CN" altLang="en-US" sz="2800" dirty="0"/>
              <a:t>系统流图</a:t>
            </a:r>
          </a:p>
        </p:txBody>
      </p:sp>
      <p:pic>
        <p:nvPicPr>
          <p:cNvPr id="4" name="图片 3">
            <a:extLst>
              <a:ext uri="{FF2B5EF4-FFF2-40B4-BE49-F238E27FC236}">
                <a16:creationId xmlns:a16="http://schemas.microsoft.com/office/drawing/2014/main" id="{282A5329-A523-45CF-83A2-6016495FAA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1815" y="1420539"/>
            <a:ext cx="5838825" cy="5172075"/>
          </a:xfrm>
          <a:prstGeom prst="rect">
            <a:avLst/>
          </a:prstGeom>
        </p:spPr>
      </p:pic>
    </p:spTree>
    <p:custDataLst>
      <p:tags r:id="rId1"/>
    </p:custDataLst>
    <p:extLst>
      <p:ext uri="{BB962C8B-B14F-4D97-AF65-F5344CB8AC3E}">
        <p14:creationId xmlns:p14="http://schemas.microsoft.com/office/powerpoint/2010/main" val="2465593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32" name="Title 1"/>
          <p:cNvSpPr txBox="1">
            <a:spLocks/>
          </p:cNvSpPr>
          <p:nvPr/>
        </p:nvSpPr>
        <p:spPr>
          <a:xfrm>
            <a:off x="4584700" y="295001"/>
            <a:ext cx="3022600"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endParaRPr lang="en-GB" altLang="zh-CN" sz="2400" dirty="0">
              <a:solidFill>
                <a:srgbClr val="3C3C3C"/>
              </a:solidFill>
              <a:latin typeface="幼圆" panose="02010509060101010101" pitchFamily="49" charset="-122"/>
              <a:ea typeface="幼圆" panose="02010509060101010101" pitchFamily="49" charset="-122"/>
            </a:endParaRPr>
          </a:p>
        </p:txBody>
      </p:sp>
      <p:sp>
        <p:nvSpPr>
          <p:cNvPr id="7" name="文本框 6">
            <a:extLst>
              <a:ext uri="{FF2B5EF4-FFF2-40B4-BE49-F238E27FC236}">
                <a16:creationId xmlns:a16="http://schemas.microsoft.com/office/drawing/2014/main" id="{26DBF4B6-544C-4A8A-84FD-A6B09D2023C3}"/>
              </a:ext>
            </a:extLst>
          </p:cNvPr>
          <p:cNvSpPr txBox="1"/>
          <p:nvPr/>
        </p:nvSpPr>
        <p:spPr>
          <a:xfrm>
            <a:off x="5285521" y="596160"/>
            <a:ext cx="1620957" cy="523220"/>
          </a:xfrm>
          <a:prstGeom prst="rect">
            <a:avLst/>
          </a:prstGeom>
          <a:noFill/>
        </p:spPr>
        <p:txBody>
          <a:bodyPr wrap="none" rtlCol="0">
            <a:spAutoFit/>
          </a:bodyPr>
          <a:lstStyle/>
          <a:p>
            <a:r>
              <a:rPr lang="zh-CN" altLang="en-US" sz="2800" dirty="0"/>
              <a:t>硬件支持</a:t>
            </a:r>
          </a:p>
        </p:txBody>
      </p:sp>
      <p:sp>
        <p:nvSpPr>
          <p:cNvPr id="3" name="文本框 2">
            <a:extLst>
              <a:ext uri="{FF2B5EF4-FFF2-40B4-BE49-F238E27FC236}">
                <a16:creationId xmlns:a16="http://schemas.microsoft.com/office/drawing/2014/main" id="{AA3DFE01-94B9-451A-A016-EF21D8F40AED}"/>
              </a:ext>
            </a:extLst>
          </p:cNvPr>
          <p:cNvSpPr txBox="1"/>
          <p:nvPr/>
        </p:nvSpPr>
        <p:spPr>
          <a:xfrm>
            <a:off x="963454" y="1859340"/>
            <a:ext cx="8823642"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直流电机：模拟窗帘开关</a:t>
            </a:r>
            <a:endParaRPr lang="en-US" altLang="zh-CN" sz="2400" dirty="0"/>
          </a:p>
          <a:p>
            <a:pPr marL="342900" indent="-342900">
              <a:buFont typeface="Arial" panose="020B0604020202020204" pitchFamily="34" charset="0"/>
              <a:buChar char="•"/>
            </a:pPr>
            <a:r>
              <a:rPr lang="zh-CN" altLang="en-US" sz="2400" dirty="0"/>
              <a:t>光敏电阻：检测外界光照强度</a:t>
            </a:r>
            <a:endParaRPr lang="en-US" altLang="zh-CN" sz="2400" dirty="0"/>
          </a:p>
          <a:p>
            <a:pPr marL="342900" indent="-342900">
              <a:buFont typeface="Arial" panose="020B0604020202020204" pitchFamily="34" charset="0"/>
              <a:buChar char="•"/>
            </a:pPr>
            <a:r>
              <a:rPr lang="zh-CN" altLang="en-US" sz="2400" dirty="0"/>
              <a:t>按键：切换模式</a:t>
            </a:r>
            <a:endParaRPr lang="en-US" altLang="zh-CN" sz="2400" dirty="0"/>
          </a:p>
          <a:p>
            <a:pPr marL="342900" indent="-342900">
              <a:buFont typeface="Arial" panose="020B0604020202020204" pitchFamily="34" charset="0"/>
              <a:buChar char="•"/>
            </a:pPr>
            <a:r>
              <a:rPr lang="en-US" altLang="zh-CN" sz="2400" dirty="0"/>
              <a:t>LED</a:t>
            </a:r>
            <a:r>
              <a:rPr lang="zh-CN" altLang="en-US" sz="2400" dirty="0"/>
              <a:t>：显示模式类型 </a:t>
            </a:r>
            <a:endParaRPr lang="en-US" altLang="zh-CN" sz="2400" dirty="0"/>
          </a:p>
        </p:txBody>
      </p:sp>
    </p:spTree>
    <p:custDataLst>
      <p:tags r:id="rId1"/>
    </p:custDataLst>
    <p:extLst>
      <p:ext uri="{BB962C8B-B14F-4D97-AF65-F5344CB8AC3E}">
        <p14:creationId xmlns:p14="http://schemas.microsoft.com/office/powerpoint/2010/main" val="1923331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32" name="Title 1"/>
          <p:cNvSpPr txBox="1">
            <a:spLocks/>
          </p:cNvSpPr>
          <p:nvPr/>
        </p:nvSpPr>
        <p:spPr>
          <a:xfrm>
            <a:off x="4584700" y="295001"/>
            <a:ext cx="3022600"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endParaRPr lang="en-GB" altLang="zh-CN" sz="2400" dirty="0">
              <a:solidFill>
                <a:srgbClr val="3C3C3C"/>
              </a:solidFill>
              <a:latin typeface="幼圆" panose="02010509060101010101" pitchFamily="49" charset="-122"/>
              <a:ea typeface="幼圆" panose="02010509060101010101" pitchFamily="49" charset="-122"/>
            </a:endParaRPr>
          </a:p>
        </p:txBody>
      </p:sp>
      <p:sp>
        <p:nvSpPr>
          <p:cNvPr id="7" name="文本框 6">
            <a:extLst>
              <a:ext uri="{FF2B5EF4-FFF2-40B4-BE49-F238E27FC236}">
                <a16:creationId xmlns:a16="http://schemas.microsoft.com/office/drawing/2014/main" id="{26DBF4B6-544C-4A8A-84FD-A6B09D2023C3}"/>
              </a:ext>
            </a:extLst>
          </p:cNvPr>
          <p:cNvSpPr txBox="1"/>
          <p:nvPr/>
        </p:nvSpPr>
        <p:spPr>
          <a:xfrm>
            <a:off x="5285521" y="596160"/>
            <a:ext cx="1620957" cy="523220"/>
          </a:xfrm>
          <a:prstGeom prst="rect">
            <a:avLst/>
          </a:prstGeom>
          <a:noFill/>
        </p:spPr>
        <p:txBody>
          <a:bodyPr wrap="none" rtlCol="0">
            <a:spAutoFit/>
          </a:bodyPr>
          <a:lstStyle/>
          <a:p>
            <a:r>
              <a:rPr lang="zh-CN" altLang="en-US" sz="2800" dirty="0"/>
              <a:t>直流电机</a:t>
            </a:r>
          </a:p>
        </p:txBody>
      </p:sp>
      <p:pic>
        <p:nvPicPr>
          <p:cNvPr id="2" name="图片 1">
            <a:extLst>
              <a:ext uri="{FF2B5EF4-FFF2-40B4-BE49-F238E27FC236}">
                <a16:creationId xmlns:a16="http://schemas.microsoft.com/office/drawing/2014/main" id="{5DB9CA2A-45EA-464D-97D0-6CDC3E4EE41B}"/>
              </a:ext>
            </a:extLst>
          </p:cNvPr>
          <p:cNvPicPr>
            <a:picLocks noChangeAspect="1"/>
          </p:cNvPicPr>
          <p:nvPr/>
        </p:nvPicPr>
        <p:blipFill>
          <a:blip r:embed="rId5"/>
          <a:stretch>
            <a:fillRect/>
          </a:stretch>
        </p:blipFill>
        <p:spPr>
          <a:xfrm>
            <a:off x="5945731" y="1737569"/>
            <a:ext cx="5544778" cy="4506686"/>
          </a:xfrm>
          <a:prstGeom prst="rect">
            <a:avLst/>
          </a:prstGeom>
        </p:spPr>
      </p:pic>
      <p:sp>
        <p:nvSpPr>
          <p:cNvPr id="3" name="文本框 2">
            <a:extLst>
              <a:ext uri="{FF2B5EF4-FFF2-40B4-BE49-F238E27FC236}">
                <a16:creationId xmlns:a16="http://schemas.microsoft.com/office/drawing/2014/main" id="{B17236C2-E5F0-43EE-AC99-9623E3518FEC}"/>
              </a:ext>
            </a:extLst>
          </p:cNvPr>
          <p:cNvSpPr txBox="1"/>
          <p:nvPr/>
        </p:nvSpPr>
        <p:spPr>
          <a:xfrm>
            <a:off x="701491" y="2025660"/>
            <a:ext cx="4724425" cy="3046988"/>
          </a:xfrm>
          <a:prstGeom prst="rect">
            <a:avLst/>
          </a:prstGeom>
          <a:noFill/>
        </p:spPr>
        <p:txBody>
          <a:bodyPr wrap="square" rtlCol="0">
            <a:spAutoFit/>
          </a:bodyPr>
          <a:lstStyle/>
          <a:p>
            <a:r>
              <a:rPr lang="zh-CN" altLang="en-US" sz="2400" dirty="0"/>
              <a:t>        利用定时器产生一路 </a:t>
            </a:r>
            <a:r>
              <a:rPr lang="en-US" altLang="zh-CN" sz="2400" dirty="0"/>
              <a:t>PWM </a:t>
            </a:r>
            <a:r>
              <a:rPr lang="zh-CN" altLang="en-US" sz="2400" dirty="0"/>
              <a:t>信号控制电机调速，另一路通过 </a:t>
            </a:r>
            <a:r>
              <a:rPr lang="en-US" altLang="zh-CN" sz="2400" dirty="0"/>
              <a:t>GPIO </a:t>
            </a:r>
            <a:r>
              <a:rPr lang="zh-CN" altLang="en-US" sz="2400" dirty="0"/>
              <a:t>配置为高低电平从</a:t>
            </a:r>
          </a:p>
          <a:p>
            <a:r>
              <a:rPr lang="zh-CN" altLang="en-US" sz="2400" dirty="0"/>
              <a:t>而控制电机改变方向。信息通过串口 </a:t>
            </a:r>
            <a:r>
              <a:rPr lang="en-US" altLang="zh-CN" sz="2400" dirty="0"/>
              <a:t>2 </a:t>
            </a:r>
            <a:r>
              <a:rPr lang="zh-CN" altLang="en-US" sz="2400" dirty="0"/>
              <a:t>（丝印层标识 </a:t>
            </a:r>
            <a:r>
              <a:rPr lang="en-US" altLang="zh-CN" sz="2400" dirty="0"/>
              <a:t>RS232_1</a:t>
            </a:r>
            <a:r>
              <a:rPr lang="zh-CN" altLang="en-US" sz="2400" dirty="0"/>
              <a:t>） （串口 </a:t>
            </a:r>
            <a:r>
              <a:rPr lang="en-US" altLang="zh-CN" sz="2400" dirty="0"/>
              <a:t>1 </a:t>
            </a:r>
            <a:r>
              <a:rPr lang="zh-CN" altLang="en-US" sz="2400" dirty="0"/>
              <a:t>与 </a:t>
            </a:r>
            <a:r>
              <a:rPr lang="en-US" altLang="zh-CN" sz="2400" dirty="0"/>
              <a:t>TOUT0 </a:t>
            </a:r>
            <a:r>
              <a:rPr lang="zh-CN" altLang="en-US" sz="2400" dirty="0"/>
              <a:t>端通过跳线复用所以在 </a:t>
            </a:r>
            <a:r>
              <a:rPr lang="en-US" altLang="zh-CN" sz="2400" dirty="0"/>
              <a:t>GPIO</a:t>
            </a:r>
            <a:r>
              <a:rPr lang="zh-CN" altLang="en-US" sz="2400" dirty="0"/>
              <a:t>配置上有冲突）打印到超级终端</a:t>
            </a:r>
          </a:p>
        </p:txBody>
      </p:sp>
    </p:spTree>
    <p:custDataLst>
      <p:tags r:id="rId1"/>
    </p:custDataLst>
    <p:extLst>
      <p:ext uri="{BB962C8B-B14F-4D97-AF65-F5344CB8AC3E}">
        <p14:creationId xmlns:p14="http://schemas.microsoft.com/office/powerpoint/2010/main" val="940121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584700" y="295001"/>
            <a:ext cx="3022600"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zh-CN" altLang="en-US" sz="2400" dirty="0">
                <a:solidFill>
                  <a:srgbClr val="3C3C3C"/>
                </a:solidFill>
                <a:latin typeface="幼圆" panose="02010509060101010101" pitchFamily="49" charset="-122"/>
                <a:ea typeface="幼圆" panose="02010509060101010101" pitchFamily="49" charset="-122"/>
              </a:rPr>
              <a:t>光敏电阻</a:t>
            </a:r>
            <a:endParaRPr lang="en-US" altLang="zh-CN" sz="2400" dirty="0">
              <a:solidFill>
                <a:srgbClr val="3C3C3C"/>
              </a:solidFill>
              <a:latin typeface="幼圆" panose="02010509060101010101" pitchFamily="49" charset="-122"/>
              <a:ea typeface="幼圆" panose="02010509060101010101" pitchFamily="49" charset="-122"/>
            </a:endParaRPr>
          </a:p>
        </p:txBody>
      </p:sp>
      <p:sp>
        <p:nvSpPr>
          <p:cNvPr id="2" name="文本框 1">
            <a:extLst>
              <a:ext uri="{FF2B5EF4-FFF2-40B4-BE49-F238E27FC236}">
                <a16:creationId xmlns:a16="http://schemas.microsoft.com/office/drawing/2014/main" id="{110FE4A6-DC12-4393-AC16-AE11EAE8BA74}"/>
              </a:ext>
            </a:extLst>
          </p:cNvPr>
          <p:cNvSpPr txBox="1"/>
          <p:nvPr/>
        </p:nvSpPr>
        <p:spPr>
          <a:xfrm>
            <a:off x="7223440" y="1633538"/>
            <a:ext cx="4166803" cy="4801314"/>
          </a:xfrm>
          <a:prstGeom prst="rect">
            <a:avLst/>
          </a:prstGeom>
          <a:noFill/>
        </p:spPr>
        <p:txBody>
          <a:bodyPr wrap="square" rtlCol="0">
            <a:spAutoFit/>
          </a:bodyPr>
          <a:lstStyle/>
          <a:p>
            <a:r>
              <a:rPr lang="zh-CN" altLang="en-US" dirty="0"/>
              <a:t>       光敏电阻随着光的强弱电阻值会产生变化。光敏电阻与一个 </a:t>
            </a:r>
            <a:r>
              <a:rPr lang="en-US" altLang="zh-CN" dirty="0"/>
              <a:t>2K </a:t>
            </a:r>
            <a:r>
              <a:rPr lang="zh-CN" altLang="en-US" dirty="0"/>
              <a:t>电阻组成分压电路连入 </a:t>
            </a:r>
            <a:r>
              <a:rPr lang="en-US" altLang="zh-CN" dirty="0"/>
              <a:t>GPIO </a:t>
            </a:r>
            <a:r>
              <a:rPr lang="zh-CN" altLang="en-US" dirty="0"/>
              <a:t>（ </a:t>
            </a:r>
            <a:r>
              <a:rPr lang="en-US" altLang="zh-CN" dirty="0"/>
              <a:t>ADC </a:t>
            </a:r>
            <a:r>
              <a:rPr lang="zh-CN" altLang="en-US" dirty="0"/>
              <a:t>）。</a:t>
            </a:r>
            <a:endParaRPr lang="en-US" altLang="zh-CN" dirty="0"/>
          </a:p>
          <a:p>
            <a:r>
              <a:rPr lang="zh-CN" altLang="en-US" dirty="0"/>
              <a:t>光越亮，电阻越大。 光敏电阻是用硫化隔或硒化隔等半导体材料制成的特殊电阻器，其工作原理是基于内光电效应。光照愈强，阻值就愈低，随着光照强度的升高，电阻值迅速降低，亮电阻值可小至</a:t>
            </a:r>
            <a:r>
              <a:rPr lang="en-US" altLang="zh-CN" dirty="0"/>
              <a:t>1KΩ</a:t>
            </a:r>
            <a:r>
              <a:rPr lang="zh-CN" altLang="en-US" dirty="0"/>
              <a:t>以下。光敏电阻对光线十分敏感，其在无光照时，呈高阻状态，暗电阻一般可达</a:t>
            </a:r>
            <a:r>
              <a:rPr lang="en-US" altLang="zh-CN" dirty="0"/>
              <a:t>1.5MΩ</a:t>
            </a:r>
            <a:r>
              <a:rPr lang="zh-CN" altLang="en-US" dirty="0"/>
              <a:t>。光敏电阻的特殊性能，随着科技的发展将得到极其广泛应用。 光敏电阻器是利用半导体的光电导效应制成的一种电阻值随入射光的强弱而改变的电阻器，又称为光电导探测器；入射光强，电阻减小，入射光弱，电阻增大。</a:t>
            </a:r>
          </a:p>
        </p:txBody>
      </p:sp>
      <p:pic>
        <p:nvPicPr>
          <p:cNvPr id="5" name="图片 4">
            <a:extLst>
              <a:ext uri="{FF2B5EF4-FFF2-40B4-BE49-F238E27FC236}">
                <a16:creationId xmlns:a16="http://schemas.microsoft.com/office/drawing/2014/main" id="{0AB9774C-A708-4C31-B69B-9ED2BA065E90}"/>
              </a:ext>
            </a:extLst>
          </p:cNvPr>
          <p:cNvPicPr>
            <a:picLocks noChangeAspect="1"/>
          </p:cNvPicPr>
          <p:nvPr/>
        </p:nvPicPr>
        <p:blipFill rotWithShape="1">
          <a:blip r:embed="rId4">
            <a:extLst>
              <a:ext uri="{28A0092B-C50C-407E-A947-70E740481C1C}">
                <a14:useLocalDpi xmlns:a14="http://schemas.microsoft.com/office/drawing/2010/main" val="0"/>
              </a:ext>
            </a:extLst>
          </a:blip>
          <a:srcRect l="58726" t="33863" r="28163" b="29036"/>
          <a:stretch/>
        </p:blipFill>
        <p:spPr>
          <a:xfrm>
            <a:off x="418023" y="1889966"/>
            <a:ext cx="1551454" cy="3292798"/>
          </a:xfrm>
          <a:prstGeom prst="rect">
            <a:avLst/>
          </a:prstGeom>
        </p:spPr>
      </p:pic>
      <p:pic>
        <p:nvPicPr>
          <p:cNvPr id="6" name="图片 5">
            <a:extLst>
              <a:ext uri="{FF2B5EF4-FFF2-40B4-BE49-F238E27FC236}">
                <a16:creationId xmlns:a16="http://schemas.microsoft.com/office/drawing/2014/main" id="{464FC1A4-0BB9-49AD-80F0-9ADE8B2FF3D1}"/>
              </a:ext>
            </a:extLst>
          </p:cNvPr>
          <p:cNvPicPr>
            <a:picLocks noChangeAspect="1"/>
          </p:cNvPicPr>
          <p:nvPr/>
        </p:nvPicPr>
        <p:blipFill>
          <a:blip r:embed="rId5"/>
          <a:stretch>
            <a:fillRect/>
          </a:stretch>
        </p:blipFill>
        <p:spPr>
          <a:xfrm>
            <a:off x="2195263" y="1889966"/>
            <a:ext cx="4255309" cy="3292798"/>
          </a:xfrm>
          <a:prstGeom prst="rect">
            <a:avLst/>
          </a:prstGeom>
        </p:spPr>
      </p:pic>
    </p:spTree>
    <p:extLst>
      <p:ext uri="{BB962C8B-B14F-4D97-AF65-F5344CB8AC3E}">
        <p14:creationId xmlns:p14="http://schemas.microsoft.com/office/powerpoint/2010/main" val="4273030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1858930"/>
            <a:ext cx="12192000" cy="2971800"/>
          </a:xfrm>
          <a:prstGeom prst="rect">
            <a:avLst/>
          </a:prstGeom>
        </p:spPr>
      </p:pic>
      <p:sp>
        <p:nvSpPr>
          <p:cNvPr id="6" name="TextBox 11"/>
          <p:cNvSpPr txBox="1"/>
          <p:nvPr/>
        </p:nvSpPr>
        <p:spPr>
          <a:xfrm>
            <a:off x="4913138" y="2634671"/>
            <a:ext cx="2365725" cy="923330"/>
          </a:xfrm>
          <a:prstGeom prst="rect">
            <a:avLst/>
          </a:prstGeom>
          <a:noFill/>
        </p:spPr>
        <p:txBody>
          <a:bodyPr wrap="square" rtlCol="0">
            <a:spAutoFit/>
          </a:bodyPr>
          <a:lstStyle/>
          <a:p>
            <a:pPr algn="ctr"/>
            <a:r>
              <a:rPr lang="en-US" altLang="zh-CN" sz="5400" b="1" dirty="0">
                <a:solidFill>
                  <a:srgbClr val="7F2E30"/>
                </a:solidFill>
                <a:latin typeface="方正兰亭超细黑简体" panose="02000000000000000000" pitchFamily="2" charset="-122"/>
                <a:ea typeface="方正兰亭超细黑简体" panose="02000000000000000000" pitchFamily="2" charset="-122"/>
              </a:rPr>
              <a:t>Part.2</a:t>
            </a:r>
            <a:endParaRPr lang="zh-CN" altLang="en-US" sz="5400" b="1" dirty="0">
              <a:solidFill>
                <a:srgbClr val="7F2E30"/>
              </a:solidFill>
              <a:latin typeface="方正兰亭超细黑简体" panose="02000000000000000000" pitchFamily="2" charset="-122"/>
              <a:ea typeface="方正兰亭超细黑简体" panose="02000000000000000000" pitchFamily="2" charset="-122"/>
            </a:endParaRPr>
          </a:p>
        </p:txBody>
      </p:sp>
      <p:sp>
        <p:nvSpPr>
          <p:cNvPr id="8" name="Subtitle 9"/>
          <p:cNvSpPr txBox="1">
            <a:spLocks/>
          </p:cNvSpPr>
          <p:nvPr/>
        </p:nvSpPr>
        <p:spPr>
          <a:xfrm>
            <a:off x="4223792" y="3535330"/>
            <a:ext cx="3744416" cy="657743"/>
          </a:xfrm>
          <a:prstGeom prst="rect">
            <a:avLst/>
          </a:prstGeom>
        </p:spPr>
        <p:txBody>
          <a:bodyPr vert="horz" wrap="square" lIns="102742" tIns="51371" rIns="102742" bIns="51371" rtlCol="0">
            <a:spAutoFit/>
          </a:bodyPr>
          <a:lstStyle>
            <a:defPPr>
              <a:defRPr lang="zh-CN"/>
            </a:defPPr>
            <a:lvl1pPr indent="0" algn="r" defTabSz="1087444">
              <a:lnSpc>
                <a:spcPct val="100000"/>
              </a:lnSpc>
              <a:spcBef>
                <a:spcPct val="20000"/>
              </a:spcBef>
              <a:buFont typeface="Arial"/>
              <a:buNone/>
              <a:defRPr sz="2000">
                <a:solidFill>
                  <a:schemeClr val="accent2"/>
                </a:solidFill>
                <a:latin typeface="微软雅黑"/>
                <a:ea typeface="微软雅黑"/>
                <a:cs typeface="Open Sans Light"/>
              </a:defRPr>
            </a:lvl1pPr>
            <a:lvl2pPr marL="1087444" indent="0" algn="ctr" defTabSz="1087444">
              <a:lnSpc>
                <a:spcPct val="130000"/>
              </a:lnSpc>
              <a:spcBef>
                <a:spcPct val="20000"/>
              </a:spcBef>
              <a:buFont typeface="Arial"/>
              <a:buNone/>
              <a:defRPr sz="3100">
                <a:solidFill>
                  <a:schemeClr val="tx1">
                    <a:tint val="75000"/>
                  </a:schemeClr>
                </a:solidFill>
                <a:latin typeface="Open Sans"/>
                <a:cs typeface="Open Sans"/>
              </a:defRPr>
            </a:lvl2pPr>
            <a:lvl3pPr marL="2174887" indent="0" algn="ctr" defTabSz="1087444">
              <a:lnSpc>
                <a:spcPct val="130000"/>
              </a:lnSpc>
              <a:spcBef>
                <a:spcPct val="20000"/>
              </a:spcBef>
              <a:buFont typeface="Arial"/>
              <a:buNone/>
              <a:defRPr sz="3100">
                <a:solidFill>
                  <a:schemeClr val="tx1">
                    <a:tint val="75000"/>
                  </a:schemeClr>
                </a:solidFill>
                <a:latin typeface="Open Sans"/>
                <a:cs typeface="Open Sans"/>
              </a:defRPr>
            </a:lvl3pPr>
            <a:lvl4pPr marL="3262338" indent="0" algn="ctr" defTabSz="1087444">
              <a:lnSpc>
                <a:spcPct val="130000"/>
              </a:lnSpc>
              <a:spcBef>
                <a:spcPct val="20000"/>
              </a:spcBef>
              <a:buFont typeface="Arial"/>
              <a:buNone/>
              <a:defRPr sz="3100">
                <a:solidFill>
                  <a:schemeClr val="tx1">
                    <a:tint val="75000"/>
                  </a:schemeClr>
                </a:solidFill>
                <a:latin typeface="Open Sans"/>
                <a:cs typeface="Open Sans"/>
              </a:defRPr>
            </a:lvl4pPr>
            <a:lvl5pPr marL="4349779" indent="0" algn="ctr" defTabSz="1087444">
              <a:lnSpc>
                <a:spcPct val="130000"/>
              </a:lnSpc>
              <a:spcBef>
                <a:spcPct val="20000"/>
              </a:spcBef>
              <a:buFont typeface="Arial"/>
              <a:buNone/>
              <a:defRPr sz="3100">
                <a:solidFill>
                  <a:schemeClr val="tx1">
                    <a:tint val="75000"/>
                  </a:schemeClr>
                </a:solidFill>
                <a:latin typeface="Open Sans"/>
                <a:cs typeface="Open Sans"/>
              </a:defRPr>
            </a:lvl5pPr>
            <a:lvl6pPr marL="5437225" indent="0" algn="ctr" defTabSz="1087444">
              <a:spcBef>
                <a:spcPct val="20000"/>
              </a:spcBef>
              <a:buFont typeface="Arial"/>
              <a:buNone/>
              <a:defRPr sz="4800">
                <a:solidFill>
                  <a:schemeClr val="tx1">
                    <a:tint val="75000"/>
                  </a:schemeClr>
                </a:solidFill>
              </a:defRPr>
            </a:lvl6pPr>
            <a:lvl7pPr marL="6524671" indent="0" algn="ctr" defTabSz="1087444">
              <a:spcBef>
                <a:spcPct val="20000"/>
              </a:spcBef>
              <a:buFont typeface="Arial"/>
              <a:buNone/>
              <a:defRPr sz="4800">
                <a:solidFill>
                  <a:schemeClr val="tx1">
                    <a:tint val="75000"/>
                  </a:schemeClr>
                </a:solidFill>
              </a:defRPr>
            </a:lvl7pPr>
            <a:lvl8pPr marL="7612115" indent="0" algn="ctr" defTabSz="1087444">
              <a:spcBef>
                <a:spcPct val="20000"/>
              </a:spcBef>
              <a:buFont typeface="Arial"/>
              <a:buNone/>
              <a:defRPr sz="4800">
                <a:solidFill>
                  <a:schemeClr val="tx1">
                    <a:tint val="75000"/>
                  </a:schemeClr>
                </a:solidFill>
              </a:defRPr>
            </a:lvl8pPr>
            <a:lvl9pPr marL="8699558" indent="0" algn="ctr" defTabSz="1087444">
              <a:spcBef>
                <a:spcPct val="20000"/>
              </a:spcBef>
              <a:buFont typeface="Arial"/>
              <a:buNone/>
              <a:defRPr sz="4800">
                <a:solidFill>
                  <a:schemeClr val="tx1">
                    <a:tint val="75000"/>
                  </a:schemeClr>
                </a:solidFill>
              </a:defRPr>
            </a:lvl9pPr>
          </a:lstStyle>
          <a:p>
            <a:pPr algn="ctr" defTabSz="1176924"/>
            <a:r>
              <a:rPr lang="zh-CN" altLang="en-US" sz="3600" dirty="0">
                <a:solidFill>
                  <a:schemeClr val="tx1">
                    <a:lumMod val="85000"/>
                    <a:lumOff val="15000"/>
                  </a:schemeClr>
                </a:solidFill>
                <a:latin typeface="幼圆" panose="02010509060101010101" pitchFamily="49" charset="-122"/>
                <a:ea typeface="幼圆" panose="02010509060101010101" pitchFamily="49" charset="-122"/>
              </a:rPr>
              <a:t>程序</a:t>
            </a:r>
            <a:endParaRPr lang="en-US" altLang="zh-CN" sz="3600" dirty="0">
              <a:solidFill>
                <a:schemeClr val="tx1">
                  <a:lumMod val="85000"/>
                  <a:lumOff val="15000"/>
                </a:schemeClr>
              </a:solidFill>
              <a:latin typeface="幼圆" panose="02010509060101010101" pitchFamily="49" charset="-122"/>
              <a:ea typeface="幼圆" panose="02010509060101010101" pitchFamily="49" charset="-122"/>
            </a:endParaRPr>
          </a:p>
        </p:txBody>
      </p:sp>
    </p:spTree>
    <p:custDataLst>
      <p:tags r:id="rId1"/>
    </p:custDataLst>
    <p:extLst>
      <p:ext uri="{BB962C8B-B14F-4D97-AF65-F5344CB8AC3E}">
        <p14:creationId xmlns:p14="http://schemas.microsoft.com/office/powerpoint/2010/main" val="172733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par>
                          <p:cTn id="8" fill="hold">
                            <p:stCondLst>
                              <p:cond delay="300"/>
                            </p:stCondLst>
                            <p:childTnLst>
                              <p:par>
                                <p:cTn id="9" presetID="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584700" y="295001"/>
            <a:ext cx="3022600"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en-US" altLang="zh-CN" sz="2400" dirty="0">
                <a:solidFill>
                  <a:srgbClr val="3C3C3C"/>
                </a:solidFill>
                <a:latin typeface="幼圆" panose="02010509060101010101" pitchFamily="49" charset="-122"/>
                <a:ea typeface="幼圆" panose="02010509060101010101" pitchFamily="49" charset="-122"/>
              </a:rPr>
              <a:t>Main</a:t>
            </a:r>
            <a:r>
              <a:rPr lang="zh-CN" altLang="en-US" sz="2400" dirty="0">
                <a:solidFill>
                  <a:srgbClr val="3C3C3C"/>
                </a:solidFill>
                <a:latin typeface="幼圆" panose="02010509060101010101" pitchFamily="49" charset="-122"/>
                <a:ea typeface="幼圆" panose="02010509060101010101" pitchFamily="49" charset="-122"/>
              </a:rPr>
              <a:t>程序</a:t>
            </a:r>
            <a:endParaRPr lang="en-US" altLang="zh-CN" sz="2400" dirty="0">
              <a:solidFill>
                <a:srgbClr val="3C3C3C"/>
              </a:solidFill>
              <a:latin typeface="幼圆" panose="02010509060101010101" pitchFamily="49" charset="-122"/>
              <a:ea typeface="幼圆" panose="02010509060101010101" pitchFamily="49" charset="-122"/>
            </a:endParaRPr>
          </a:p>
        </p:txBody>
      </p:sp>
      <p:sp>
        <p:nvSpPr>
          <p:cNvPr id="2" name="文本框 1">
            <a:extLst>
              <a:ext uri="{FF2B5EF4-FFF2-40B4-BE49-F238E27FC236}">
                <a16:creationId xmlns:a16="http://schemas.microsoft.com/office/drawing/2014/main" id="{308A928C-77B1-42DF-8A7B-7FF9AD956926}"/>
              </a:ext>
            </a:extLst>
          </p:cNvPr>
          <p:cNvSpPr txBox="1"/>
          <p:nvPr/>
        </p:nvSpPr>
        <p:spPr>
          <a:xfrm>
            <a:off x="554626" y="1420539"/>
            <a:ext cx="6338544" cy="4893647"/>
          </a:xfrm>
          <a:prstGeom prst="rect">
            <a:avLst/>
          </a:prstGeom>
          <a:noFill/>
        </p:spPr>
        <p:txBody>
          <a:bodyPr wrap="square" rtlCol="0">
            <a:spAutoFit/>
          </a:bodyPr>
          <a:lstStyle/>
          <a:p>
            <a:r>
              <a:rPr lang="en-US" altLang="zh-CN" sz="1200" dirty="0"/>
              <a:t>/*</a:t>
            </a:r>
            <a:r>
              <a:rPr lang="zh-CN" altLang="en-US" sz="1200" dirty="0"/>
              <a:t>先熄灭所有的</a:t>
            </a:r>
            <a:r>
              <a:rPr lang="en-US" altLang="zh-CN" sz="1200" dirty="0"/>
              <a:t>LED</a:t>
            </a:r>
            <a:r>
              <a:rPr lang="zh-CN" altLang="en-US" sz="1200" dirty="0"/>
              <a:t>灯*</a:t>
            </a:r>
            <a:r>
              <a:rPr lang="en-US" altLang="zh-CN" sz="1200" dirty="0"/>
              <a:t>/</a:t>
            </a:r>
          </a:p>
          <a:p>
            <a:r>
              <a:rPr lang="en-US" altLang="zh-CN" sz="1200" dirty="0"/>
              <a:t>  </a:t>
            </a:r>
            <a:r>
              <a:rPr lang="en-US" altLang="zh-CN" sz="1200" dirty="0" err="1"/>
              <a:t>GPIO_ResetBits</a:t>
            </a:r>
            <a:r>
              <a:rPr lang="en-US" altLang="zh-CN" sz="1200" dirty="0"/>
              <a:t>(GPIOC, GPIO_Pin_4);   </a:t>
            </a:r>
          </a:p>
          <a:p>
            <a:r>
              <a:rPr lang="en-US" altLang="zh-CN" sz="1200" dirty="0"/>
              <a:t>  </a:t>
            </a:r>
            <a:r>
              <a:rPr lang="en-US" altLang="zh-CN" sz="1200" dirty="0" err="1"/>
              <a:t>GPIO_ResetBits</a:t>
            </a:r>
            <a:r>
              <a:rPr lang="en-US" altLang="zh-CN" sz="1200" dirty="0"/>
              <a:t>(GPIOC, GPIO_Pin_5);</a:t>
            </a:r>
          </a:p>
          <a:p>
            <a:r>
              <a:rPr lang="en-US" altLang="zh-CN" sz="1200" dirty="0"/>
              <a:t>  </a:t>
            </a:r>
            <a:r>
              <a:rPr lang="en-US" altLang="zh-CN" sz="1200" dirty="0" err="1"/>
              <a:t>GPIO_ResetBits</a:t>
            </a:r>
            <a:r>
              <a:rPr lang="en-US" altLang="zh-CN" sz="1200" dirty="0"/>
              <a:t>(GPIOB, GPIO_Pin_0);</a:t>
            </a:r>
          </a:p>
          <a:p>
            <a:r>
              <a:rPr lang="en-US" altLang="zh-CN" sz="1200" dirty="0"/>
              <a:t>  </a:t>
            </a:r>
            <a:r>
              <a:rPr lang="en-US" altLang="zh-CN" sz="1200" dirty="0" err="1"/>
              <a:t>GPIO_ResetBits</a:t>
            </a:r>
            <a:r>
              <a:rPr lang="en-US" altLang="zh-CN" sz="1200" dirty="0"/>
              <a:t>(GPIOB, GPIO_Pin_1);</a:t>
            </a:r>
          </a:p>
          <a:p>
            <a:r>
              <a:rPr lang="en-US" altLang="zh-CN" sz="1200" dirty="0"/>
              <a:t>  </a:t>
            </a:r>
            <a:r>
              <a:rPr lang="en-US" altLang="zh-CN" sz="1200" dirty="0" err="1"/>
              <a:t>GPIO_ResetBits</a:t>
            </a:r>
            <a:r>
              <a:rPr lang="en-US" altLang="zh-CN" sz="1200" dirty="0"/>
              <a:t>(GPIOF, GPIO_Pin_11);   </a:t>
            </a:r>
          </a:p>
          <a:p>
            <a:r>
              <a:rPr lang="en-US" altLang="zh-CN" sz="1200" dirty="0"/>
              <a:t>  </a:t>
            </a:r>
            <a:r>
              <a:rPr lang="en-US" altLang="zh-CN" sz="1200" dirty="0" err="1"/>
              <a:t>GPIO_SetBits</a:t>
            </a:r>
            <a:r>
              <a:rPr lang="en-US" altLang="zh-CN" sz="1200" dirty="0"/>
              <a:t>(GPIOA, GPIO_Pin_9);</a:t>
            </a:r>
          </a:p>
          <a:p>
            <a:r>
              <a:rPr lang="en-US" altLang="zh-CN" sz="1200" dirty="0"/>
              <a:t>  while (1)</a:t>
            </a:r>
          </a:p>
          <a:p>
            <a:r>
              <a:rPr lang="en-US" altLang="zh-CN" sz="1200" dirty="0"/>
              <a:t>  {</a:t>
            </a:r>
          </a:p>
          <a:p>
            <a:r>
              <a:rPr lang="en-US" altLang="zh-CN" sz="1200" dirty="0"/>
              <a:t>    /***** </a:t>
            </a:r>
            <a:r>
              <a:rPr lang="zh-CN" altLang="en-US" sz="1200" dirty="0"/>
              <a:t>根据按键，判断状态 *****</a:t>
            </a:r>
            <a:r>
              <a:rPr lang="en-US" altLang="zh-CN" sz="1200" dirty="0"/>
              <a:t>/</a:t>
            </a:r>
          </a:p>
          <a:p>
            <a:r>
              <a:rPr lang="en-US" altLang="zh-CN" sz="1200" dirty="0"/>
              <a:t>    if(KEYPAD_STATE==keypad_0)</a:t>
            </a:r>
          </a:p>
          <a:p>
            <a:r>
              <a:rPr lang="en-US" altLang="zh-CN" sz="1200" dirty="0"/>
              <a:t>    {</a:t>
            </a:r>
          </a:p>
          <a:p>
            <a:r>
              <a:rPr lang="en-US" altLang="zh-CN" sz="1200" dirty="0"/>
              <a:t>      </a:t>
            </a:r>
            <a:r>
              <a:rPr lang="en-US" altLang="zh-CN" sz="1200" dirty="0" err="1"/>
              <a:t>GPIO_ResetBits</a:t>
            </a:r>
            <a:r>
              <a:rPr lang="en-US" altLang="zh-CN" sz="1200" dirty="0"/>
              <a:t>(GPIOB, GPIO_Pin_14);//</a:t>
            </a:r>
            <a:r>
              <a:rPr lang="zh-CN" altLang="en-US" sz="1200" dirty="0"/>
              <a:t>关闭电机</a:t>
            </a:r>
          </a:p>
          <a:p>
            <a:r>
              <a:rPr lang="zh-CN" altLang="en-US" sz="1200" dirty="0"/>
              <a:t>      </a:t>
            </a:r>
            <a:r>
              <a:rPr lang="en-US" altLang="zh-CN" sz="1200" dirty="0" err="1"/>
              <a:t>Light_up_LED</a:t>
            </a:r>
            <a:r>
              <a:rPr lang="en-US" altLang="zh-CN" sz="1200" dirty="0"/>
              <a:t>(GPIOC, GPIO_Pin_4);//</a:t>
            </a:r>
            <a:r>
              <a:rPr lang="zh-CN" altLang="en-US" sz="1200" dirty="0"/>
              <a:t>自动状态点亮</a:t>
            </a:r>
            <a:r>
              <a:rPr lang="en-US" altLang="zh-CN" sz="1200" dirty="0"/>
              <a:t>LED </a:t>
            </a:r>
          </a:p>
          <a:p>
            <a:r>
              <a:rPr lang="en-US" altLang="zh-CN" sz="1200" dirty="0"/>
              <a:t>    }</a:t>
            </a:r>
          </a:p>
          <a:p>
            <a:r>
              <a:rPr lang="en-US" altLang="zh-CN" sz="1200" dirty="0"/>
              <a:t>     if(KEYPAD_STATE==keypad_0&amp;&amp;</a:t>
            </a:r>
            <a:r>
              <a:rPr lang="en-US" altLang="zh-CN" sz="1200" dirty="0" err="1"/>
              <a:t>GPIO_ReadInputDataBit</a:t>
            </a:r>
            <a:r>
              <a:rPr lang="en-US" altLang="zh-CN" sz="1200" dirty="0"/>
              <a:t>(GPIOC,GPIO_Pin_2))   //</a:t>
            </a:r>
            <a:r>
              <a:rPr lang="zh-CN" altLang="en-US" sz="1200" dirty="0"/>
              <a:t>自动状态下，判断光敏电阻的检测结果</a:t>
            </a:r>
          </a:p>
          <a:p>
            <a:r>
              <a:rPr lang="zh-CN" altLang="en-US" sz="1200" dirty="0"/>
              <a:t>      </a:t>
            </a:r>
            <a:r>
              <a:rPr lang="en-US" altLang="zh-CN" sz="1200" dirty="0"/>
              <a:t>{</a:t>
            </a:r>
          </a:p>
          <a:p>
            <a:r>
              <a:rPr lang="en-US" altLang="zh-CN" sz="1200" dirty="0"/>
              <a:t>        </a:t>
            </a:r>
            <a:r>
              <a:rPr lang="en-US" altLang="zh-CN" sz="1200" dirty="0" err="1"/>
              <a:t>GPIO_SetBits</a:t>
            </a:r>
            <a:r>
              <a:rPr lang="en-US" altLang="zh-CN" sz="1200" dirty="0"/>
              <a:t>(GPIOB, GPIO_Pin_14); //</a:t>
            </a:r>
            <a:r>
              <a:rPr lang="zh-CN" altLang="en-US" sz="1200" dirty="0"/>
              <a:t>外界过亮开启电机关闭窗帘</a:t>
            </a:r>
          </a:p>
          <a:p>
            <a:r>
              <a:rPr lang="zh-CN" altLang="en-US" sz="1200" dirty="0"/>
              <a:t>        </a:t>
            </a:r>
            <a:r>
              <a:rPr lang="en-US" altLang="zh-CN" sz="1200" dirty="0" err="1"/>
              <a:t>printf</a:t>
            </a:r>
            <a:r>
              <a:rPr lang="en-US" altLang="zh-CN" sz="1200" dirty="0"/>
              <a:t>("Auto light  \r");//</a:t>
            </a:r>
            <a:r>
              <a:rPr lang="zh-CN" altLang="en-US" sz="1200" dirty="0"/>
              <a:t>在终端处显示亮</a:t>
            </a:r>
          </a:p>
          <a:p>
            <a:r>
              <a:rPr lang="zh-CN" altLang="en-US" sz="1200" dirty="0"/>
              <a:t>      </a:t>
            </a:r>
            <a:r>
              <a:rPr lang="en-US" altLang="zh-CN" sz="1200" dirty="0"/>
              <a:t>}</a:t>
            </a:r>
          </a:p>
          <a:p>
            <a:r>
              <a:rPr lang="en-US" altLang="zh-CN" sz="1200" dirty="0"/>
              <a:t>    if(KEYPAD_STATE==keypad_0&amp;&amp;!</a:t>
            </a:r>
            <a:r>
              <a:rPr lang="en-US" altLang="zh-CN" sz="1200" dirty="0" err="1"/>
              <a:t>GPIO_ReadInputDataBit</a:t>
            </a:r>
            <a:r>
              <a:rPr lang="en-US" altLang="zh-CN" sz="1200" dirty="0"/>
              <a:t>(GPIOC,GPIO_Pin_2))</a:t>
            </a:r>
          </a:p>
          <a:p>
            <a:r>
              <a:rPr lang="en-US" altLang="zh-CN" sz="1200" dirty="0"/>
              <a:t>      {</a:t>
            </a:r>
          </a:p>
          <a:p>
            <a:r>
              <a:rPr lang="en-US" altLang="zh-CN" sz="1200" dirty="0"/>
              <a:t>        </a:t>
            </a:r>
            <a:r>
              <a:rPr lang="en-US" altLang="zh-CN" sz="1200" dirty="0" err="1"/>
              <a:t>GPIO_ResetBits</a:t>
            </a:r>
            <a:r>
              <a:rPr lang="en-US" altLang="zh-CN" sz="1200" dirty="0"/>
              <a:t>(GPIOB, GPIO_Pin_14); //</a:t>
            </a:r>
            <a:r>
              <a:rPr lang="zh-CN" altLang="en-US" sz="1200" dirty="0"/>
              <a:t>外界过暗</a:t>
            </a:r>
          </a:p>
          <a:p>
            <a:r>
              <a:rPr lang="zh-CN" altLang="en-US" sz="1200" dirty="0"/>
              <a:t>        </a:t>
            </a:r>
            <a:r>
              <a:rPr lang="en-US" altLang="zh-CN" sz="1200" dirty="0" err="1"/>
              <a:t>printf</a:t>
            </a:r>
            <a:r>
              <a:rPr lang="en-US" altLang="zh-CN" sz="1200" dirty="0"/>
              <a:t>("Auto dick   \r");</a:t>
            </a:r>
          </a:p>
          <a:p>
            <a:r>
              <a:rPr lang="en-US" altLang="zh-CN" sz="1200" dirty="0"/>
              <a:t>      }</a:t>
            </a:r>
          </a:p>
        </p:txBody>
      </p:sp>
      <p:sp>
        <p:nvSpPr>
          <p:cNvPr id="3" name="文本框 2">
            <a:extLst>
              <a:ext uri="{FF2B5EF4-FFF2-40B4-BE49-F238E27FC236}">
                <a16:creationId xmlns:a16="http://schemas.microsoft.com/office/drawing/2014/main" id="{59B2BC6D-606E-4668-B5A4-E88E2AEF4E64}"/>
              </a:ext>
            </a:extLst>
          </p:cNvPr>
          <p:cNvSpPr txBox="1"/>
          <p:nvPr/>
        </p:nvSpPr>
        <p:spPr>
          <a:xfrm>
            <a:off x="6893170" y="1420539"/>
            <a:ext cx="4310742" cy="3600986"/>
          </a:xfrm>
          <a:prstGeom prst="rect">
            <a:avLst/>
          </a:prstGeom>
          <a:noFill/>
        </p:spPr>
        <p:txBody>
          <a:bodyPr wrap="square" rtlCol="0">
            <a:spAutoFit/>
          </a:bodyPr>
          <a:lstStyle/>
          <a:p>
            <a:r>
              <a:rPr lang="en-US" altLang="zh-CN" sz="1200" dirty="0"/>
              <a:t> if(KEYPAD_STATE==0x04)</a:t>
            </a:r>
          </a:p>
          <a:p>
            <a:r>
              <a:rPr lang="en-US" altLang="zh-CN" sz="1200" dirty="0"/>
              <a:t>    {</a:t>
            </a:r>
          </a:p>
          <a:p>
            <a:r>
              <a:rPr lang="en-US" altLang="zh-CN" sz="1200" dirty="0"/>
              <a:t>      </a:t>
            </a:r>
            <a:r>
              <a:rPr lang="en-US" altLang="zh-CN" sz="1200" dirty="0" err="1"/>
              <a:t>GPIO_SetBits</a:t>
            </a:r>
            <a:r>
              <a:rPr lang="en-US" altLang="zh-CN" sz="1200" dirty="0"/>
              <a:t>(GPIOC, GPIO_Pin_4);   //</a:t>
            </a:r>
            <a:r>
              <a:rPr lang="zh-CN" altLang="en-US" sz="1200" dirty="0"/>
              <a:t>手动状态无指令</a:t>
            </a:r>
          </a:p>
          <a:p>
            <a:r>
              <a:rPr lang="zh-CN" altLang="en-US" sz="1200" dirty="0"/>
              <a:t>      </a:t>
            </a:r>
            <a:r>
              <a:rPr lang="en-US" altLang="zh-CN" sz="1200" dirty="0" err="1"/>
              <a:t>printf</a:t>
            </a:r>
            <a:r>
              <a:rPr lang="en-US" altLang="zh-CN" sz="1200" dirty="0"/>
              <a:t>("Manual        \r");</a:t>
            </a:r>
          </a:p>
          <a:p>
            <a:r>
              <a:rPr lang="en-US" altLang="zh-CN" sz="1200" dirty="0"/>
              <a:t>    }</a:t>
            </a:r>
          </a:p>
          <a:p>
            <a:r>
              <a:rPr lang="en-US" altLang="zh-CN" sz="1200" dirty="0"/>
              <a:t>      if(KEYPAD_STATE==keypad_1)//</a:t>
            </a:r>
            <a:r>
              <a:rPr lang="zh-CN" altLang="en-US" sz="1200" dirty="0"/>
              <a:t>手动状态开启电机</a:t>
            </a:r>
          </a:p>
          <a:p>
            <a:r>
              <a:rPr lang="zh-CN" altLang="en-US" sz="1200" dirty="0"/>
              <a:t>    </a:t>
            </a:r>
            <a:r>
              <a:rPr lang="en-US" altLang="zh-CN" sz="1200" dirty="0"/>
              <a:t>{</a:t>
            </a:r>
          </a:p>
          <a:p>
            <a:r>
              <a:rPr lang="en-US" altLang="zh-CN" sz="1200" dirty="0"/>
              <a:t>      </a:t>
            </a:r>
            <a:r>
              <a:rPr lang="en-US" altLang="zh-CN" sz="1200" dirty="0" err="1"/>
              <a:t>GPIO_ResetBits</a:t>
            </a:r>
            <a:r>
              <a:rPr lang="en-US" altLang="zh-CN" sz="1200" dirty="0"/>
              <a:t>(GPIOC, GPIO_Pin_4);  </a:t>
            </a:r>
          </a:p>
          <a:p>
            <a:r>
              <a:rPr lang="en-US" altLang="zh-CN" sz="1200" dirty="0"/>
              <a:t>      </a:t>
            </a:r>
            <a:r>
              <a:rPr lang="en-US" altLang="zh-CN" sz="1200" dirty="0" err="1"/>
              <a:t>GPIO_SetBits</a:t>
            </a:r>
            <a:r>
              <a:rPr lang="en-US" altLang="zh-CN" sz="1200" dirty="0"/>
              <a:t>(GPIOB, GPIO_Pin_14);</a:t>
            </a:r>
          </a:p>
          <a:p>
            <a:r>
              <a:rPr lang="en-US" altLang="zh-CN" sz="1200" dirty="0"/>
              <a:t>      </a:t>
            </a:r>
            <a:r>
              <a:rPr lang="en-US" altLang="zh-CN" sz="1200" dirty="0" err="1"/>
              <a:t>printf</a:t>
            </a:r>
            <a:r>
              <a:rPr lang="en-US" altLang="zh-CN" sz="1200" dirty="0"/>
              <a:t>("Manual open   \r");</a:t>
            </a:r>
          </a:p>
          <a:p>
            <a:r>
              <a:rPr lang="en-US" altLang="zh-CN" sz="1200" dirty="0"/>
              <a:t>    }</a:t>
            </a:r>
          </a:p>
          <a:p>
            <a:r>
              <a:rPr lang="en-US" altLang="zh-CN" sz="1200" dirty="0"/>
              <a:t>      if(KEYPAD_STATE==keypad_2)//</a:t>
            </a:r>
            <a:r>
              <a:rPr lang="zh-CN" altLang="en-US" sz="1200" dirty="0"/>
              <a:t>手动状态关闭电机</a:t>
            </a:r>
          </a:p>
          <a:p>
            <a:r>
              <a:rPr lang="zh-CN" altLang="en-US" sz="1200" dirty="0"/>
              <a:t>    </a:t>
            </a:r>
            <a:r>
              <a:rPr lang="en-US" altLang="zh-CN" sz="1200" dirty="0"/>
              <a:t>{</a:t>
            </a:r>
          </a:p>
          <a:p>
            <a:r>
              <a:rPr lang="en-US" altLang="zh-CN" sz="1200" dirty="0"/>
              <a:t>      </a:t>
            </a:r>
            <a:r>
              <a:rPr lang="en-US" altLang="zh-CN" sz="1200" dirty="0" err="1"/>
              <a:t>GPIO_ResetBits</a:t>
            </a:r>
            <a:r>
              <a:rPr lang="en-US" altLang="zh-CN" sz="1200" dirty="0"/>
              <a:t>(GPIOC, GPIO_Pin_4); </a:t>
            </a:r>
          </a:p>
          <a:p>
            <a:r>
              <a:rPr lang="en-US" altLang="zh-CN" sz="1200" dirty="0"/>
              <a:t>      </a:t>
            </a:r>
            <a:r>
              <a:rPr lang="en-US" altLang="zh-CN" sz="1200" dirty="0" err="1"/>
              <a:t>GPIO_ResetBits</a:t>
            </a:r>
            <a:r>
              <a:rPr lang="en-US" altLang="zh-CN" sz="1200" dirty="0"/>
              <a:t>(GPIOB, GPIO_Pin_14);</a:t>
            </a:r>
          </a:p>
          <a:p>
            <a:r>
              <a:rPr lang="en-US" altLang="zh-CN" sz="1200" dirty="0"/>
              <a:t>      </a:t>
            </a:r>
            <a:r>
              <a:rPr lang="en-US" altLang="zh-CN" sz="1200" dirty="0" err="1"/>
              <a:t>printf</a:t>
            </a:r>
            <a:r>
              <a:rPr lang="en-US" altLang="zh-CN" sz="1200" dirty="0"/>
              <a:t>("Manual close  \r");</a:t>
            </a:r>
          </a:p>
          <a:p>
            <a:r>
              <a:rPr lang="en-US" altLang="zh-CN" sz="1200" dirty="0"/>
              <a:t>    }</a:t>
            </a:r>
          </a:p>
          <a:p>
            <a:endParaRPr lang="en-US" altLang="zh-CN" sz="1200" dirty="0"/>
          </a:p>
          <a:p>
            <a:r>
              <a:rPr lang="en-US" altLang="zh-CN" sz="1200" dirty="0"/>
              <a:t>  }</a:t>
            </a:r>
            <a:endParaRPr lang="zh-CN" altLang="en-US" sz="1200" dirty="0"/>
          </a:p>
        </p:txBody>
      </p:sp>
    </p:spTree>
    <p:extLst>
      <p:ext uri="{BB962C8B-B14F-4D97-AF65-F5344CB8AC3E}">
        <p14:creationId xmlns:p14="http://schemas.microsoft.com/office/powerpoint/2010/main" val="2798987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508000"/>
            <a:ext cx="12192000" cy="699541"/>
          </a:xfrm>
          <a:prstGeom prst="rect">
            <a:avLst/>
          </a:prstGeom>
        </p:spPr>
      </p:pic>
      <p:sp>
        <p:nvSpPr>
          <p:cNvPr id="25" name="Title 1"/>
          <p:cNvSpPr txBox="1">
            <a:spLocks/>
          </p:cNvSpPr>
          <p:nvPr/>
        </p:nvSpPr>
        <p:spPr>
          <a:xfrm>
            <a:off x="4452454" y="295001"/>
            <a:ext cx="3287091" cy="11255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176924"/>
            <a:r>
              <a:rPr lang="en-US" altLang="zh-CN" sz="2400" dirty="0">
                <a:solidFill>
                  <a:srgbClr val="3C3C3C"/>
                </a:solidFill>
                <a:latin typeface="幼圆" panose="02010509060101010101" pitchFamily="49" charset="-122"/>
                <a:ea typeface="幼圆" panose="02010509060101010101" pitchFamily="49" charset="-122"/>
              </a:rPr>
              <a:t>NVIC_Configuration</a:t>
            </a:r>
          </a:p>
        </p:txBody>
      </p:sp>
      <p:sp>
        <p:nvSpPr>
          <p:cNvPr id="2" name="文本框 1">
            <a:extLst>
              <a:ext uri="{FF2B5EF4-FFF2-40B4-BE49-F238E27FC236}">
                <a16:creationId xmlns:a16="http://schemas.microsoft.com/office/drawing/2014/main" id="{B1502069-8313-4F20-B86A-46623F0F47C9}"/>
              </a:ext>
            </a:extLst>
          </p:cNvPr>
          <p:cNvSpPr txBox="1"/>
          <p:nvPr/>
        </p:nvSpPr>
        <p:spPr>
          <a:xfrm>
            <a:off x="386862" y="1239459"/>
            <a:ext cx="8606843" cy="5632311"/>
          </a:xfrm>
          <a:prstGeom prst="rect">
            <a:avLst/>
          </a:prstGeom>
          <a:noFill/>
        </p:spPr>
        <p:txBody>
          <a:bodyPr wrap="none" rtlCol="0">
            <a:spAutoFit/>
          </a:bodyPr>
          <a:lstStyle/>
          <a:p>
            <a:r>
              <a:rPr lang="en-US" altLang="zh-CN" sz="1200" dirty="0"/>
              <a:t>void NVIC_Configuration(void)//</a:t>
            </a:r>
            <a:r>
              <a:rPr lang="zh-CN" altLang="en-US" sz="1200" dirty="0"/>
              <a:t>嵌套中断向量控制器</a:t>
            </a:r>
          </a:p>
          <a:p>
            <a:r>
              <a:rPr lang="en-US" altLang="zh-CN" sz="1200" dirty="0"/>
              <a:t>{</a:t>
            </a:r>
          </a:p>
          <a:p>
            <a:r>
              <a:rPr lang="en-US" altLang="zh-CN" sz="1200" dirty="0"/>
              <a:t>  NVIC_InitTypeDef NVIC_InitStructure;</a:t>
            </a:r>
          </a:p>
          <a:p>
            <a:r>
              <a:rPr lang="en-US" altLang="zh-CN" sz="1200" dirty="0"/>
              <a:t>  </a:t>
            </a:r>
          </a:p>
          <a:p>
            <a:r>
              <a:rPr lang="en-US" altLang="zh-CN" sz="1200" dirty="0"/>
              <a:t>#ifdef  VECT_TAB_RAM  </a:t>
            </a:r>
          </a:p>
          <a:p>
            <a:r>
              <a:rPr lang="en-US" altLang="zh-CN" sz="1200" dirty="0"/>
              <a:t>  /* Set the Vector Table base location at 0x20000000 */ </a:t>
            </a:r>
          </a:p>
          <a:p>
            <a:r>
              <a:rPr lang="en-US" altLang="zh-CN" sz="1200" dirty="0"/>
              <a:t>  NVIC_SetVectorTable(NVIC_VectTab_RAM, 0x0); </a:t>
            </a:r>
          </a:p>
          <a:p>
            <a:r>
              <a:rPr lang="en-US" altLang="zh-CN" sz="1200" dirty="0"/>
              <a:t>#else  /* VECT_TAB_FLASH  */</a:t>
            </a:r>
          </a:p>
          <a:p>
            <a:r>
              <a:rPr lang="en-US" altLang="zh-CN" sz="1200" dirty="0"/>
              <a:t>  /* Set the Vector Table base location at 0x08000000 */ </a:t>
            </a:r>
          </a:p>
          <a:p>
            <a:r>
              <a:rPr lang="en-US" altLang="zh-CN" sz="1200" dirty="0"/>
              <a:t>  NVIC_SetVectorTable(NVIC_VectTab_FLASH, 0x0);   </a:t>
            </a:r>
          </a:p>
          <a:p>
            <a:r>
              <a:rPr lang="en-US" altLang="zh-CN" sz="1200" dirty="0"/>
              <a:t>#endif</a:t>
            </a:r>
          </a:p>
          <a:p>
            <a:endParaRPr lang="en-US" altLang="zh-CN" sz="1200" dirty="0"/>
          </a:p>
          <a:p>
            <a:r>
              <a:rPr lang="en-US" altLang="zh-CN" sz="1200" dirty="0"/>
              <a:t>  /* Configure one bit for preemption priority */</a:t>
            </a:r>
          </a:p>
          <a:p>
            <a:r>
              <a:rPr lang="en-US" altLang="zh-CN" sz="1200" dirty="0"/>
              <a:t>  NVIC_PriorityGroupConfig(NVIC_PriorityGroup_1);//</a:t>
            </a:r>
            <a:r>
              <a:rPr lang="zh-CN" altLang="en-US" sz="1200" dirty="0"/>
              <a:t>设置优先级分组：先占优先级和从优先级，先占优先级</a:t>
            </a:r>
            <a:r>
              <a:rPr lang="en-US" altLang="zh-CN" sz="1200" dirty="0"/>
              <a:t>1</a:t>
            </a:r>
            <a:r>
              <a:rPr lang="zh-CN" altLang="en-US" sz="1200" dirty="0"/>
              <a:t>位，从优先级</a:t>
            </a:r>
            <a:r>
              <a:rPr lang="en-US" altLang="zh-CN" sz="1200" dirty="0"/>
              <a:t>3</a:t>
            </a:r>
            <a:r>
              <a:rPr lang="zh-CN" altLang="en-US" sz="1200" dirty="0"/>
              <a:t>位</a:t>
            </a:r>
          </a:p>
          <a:p>
            <a:r>
              <a:rPr lang="zh-CN" altLang="en-US" sz="1200" dirty="0"/>
              <a:t>  </a:t>
            </a:r>
          </a:p>
          <a:p>
            <a:r>
              <a:rPr lang="zh-CN" altLang="en-US" sz="1200" dirty="0"/>
              <a:t>  </a:t>
            </a:r>
            <a:r>
              <a:rPr lang="en-US" altLang="zh-CN" sz="1200" dirty="0"/>
              <a:t>/* Enable the EXTI15_10 Interrupt */</a:t>
            </a:r>
          </a:p>
          <a:p>
            <a:r>
              <a:rPr lang="en-US" altLang="zh-CN" sz="1200" dirty="0"/>
              <a:t>  NVIC_InitStructure.NVIC_IRQChannel = EXTI15_10_IRQChannel;//IRQ </a:t>
            </a:r>
            <a:r>
              <a:rPr lang="zh-CN" altLang="en-US" sz="1200" dirty="0"/>
              <a:t>通道外部中断线 </a:t>
            </a:r>
            <a:r>
              <a:rPr lang="en-US" altLang="zh-CN" sz="1200" dirty="0"/>
              <a:t>15-10 </a:t>
            </a:r>
            <a:r>
              <a:rPr lang="zh-CN" altLang="en-US" sz="1200" dirty="0"/>
              <a:t>中断</a:t>
            </a:r>
          </a:p>
          <a:p>
            <a:r>
              <a:rPr lang="zh-CN" altLang="en-US" sz="1200" dirty="0"/>
              <a:t>  </a:t>
            </a:r>
            <a:r>
              <a:rPr lang="en-US" altLang="zh-CN" sz="1200" dirty="0"/>
              <a:t>NVIC_InitStructure.NVIC_IRQChannelPreemptionPriority = 0;//</a:t>
            </a:r>
            <a:r>
              <a:rPr lang="zh-CN" altLang="en-US" sz="1200" dirty="0"/>
              <a:t>该参数设置了成员 </a:t>
            </a:r>
            <a:r>
              <a:rPr lang="en-US" altLang="zh-CN" sz="1200" dirty="0"/>
              <a:t>NVIC_IRQChannel </a:t>
            </a:r>
            <a:r>
              <a:rPr lang="zh-CN" altLang="en-US" sz="1200" dirty="0"/>
              <a:t>中的先占优先级</a:t>
            </a:r>
          </a:p>
          <a:p>
            <a:r>
              <a:rPr lang="zh-CN" altLang="en-US" sz="1200" dirty="0"/>
              <a:t>  </a:t>
            </a:r>
            <a:r>
              <a:rPr lang="en-US" altLang="zh-CN" sz="1200" dirty="0"/>
              <a:t>NVIC_InitStructure.NVIC_IRQChannelSubPriority = 0;//</a:t>
            </a:r>
            <a:r>
              <a:rPr lang="zh-CN" altLang="en-US" sz="1200" dirty="0"/>
              <a:t>该参数设置了成员 </a:t>
            </a:r>
            <a:r>
              <a:rPr lang="en-US" altLang="zh-CN" sz="1200" dirty="0"/>
              <a:t>NVIC_IRQChannel </a:t>
            </a:r>
            <a:r>
              <a:rPr lang="zh-CN" altLang="en-US" sz="1200" dirty="0"/>
              <a:t>中的从优先级</a:t>
            </a:r>
          </a:p>
          <a:p>
            <a:r>
              <a:rPr lang="zh-CN" altLang="en-US" sz="1200" dirty="0"/>
              <a:t>  </a:t>
            </a:r>
            <a:r>
              <a:rPr lang="en-US" altLang="zh-CN" sz="1200" dirty="0"/>
              <a:t>NVIC_InitStructure.NVIC_IRQChannelCmd = ENABLE;//</a:t>
            </a:r>
            <a:r>
              <a:rPr lang="zh-CN" altLang="en-US" sz="1200" dirty="0"/>
              <a:t>开</a:t>
            </a:r>
          </a:p>
          <a:p>
            <a:r>
              <a:rPr lang="zh-CN" altLang="en-US" sz="1200" dirty="0"/>
              <a:t>  </a:t>
            </a:r>
            <a:r>
              <a:rPr lang="en-US" altLang="zh-CN" sz="1200" dirty="0"/>
              <a:t>NVIC_Init(&amp;NVIC_InitStructure);</a:t>
            </a:r>
          </a:p>
          <a:p>
            <a:r>
              <a:rPr lang="en-US" altLang="zh-CN" sz="1200" dirty="0"/>
              <a:t>  </a:t>
            </a:r>
          </a:p>
          <a:p>
            <a:r>
              <a:rPr lang="en-US" altLang="zh-CN" sz="1200" dirty="0"/>
              <a:t>    /* Enable the EXTI9_5 Interrupt */</a:t>
            </a:r>
          </a:p>
          <a:p>
            <a:r>
              <a:rPr lang="en-US" altLang="zh-CN" sz="1200" dirty="0"/>
              <a:t>  NVIC_InitStructure.NVIC_IRQChannel = EXTI9_5_IRQChannel;//</a:t>
            </a:r>
            <a:r>
              <a:rPr lang="zh-CN" altLang="en-US" sz="1200" dirty="0"/>
              <a:t>外部中断线 </a:t>
            </a:r>
            <a:r>
              <a:rPr lang="en-US" altLang="zh-CN" sz="1200" dirty="0"/>
              <a:t>9-5 </a:t>
            </a:r>
            <a:r>
              <a:rPr lang="zh-CN" altLang="en-US" sz="1200" dirty="0"/>
              <a:t>中断</a:t>
            </a:r>
          </a:p>
          <a:p>
            <a:r>
              <a:rPr lang="zh-CN" altLang="en-US" sz="1200" dirty="0"/>
              <a:t>  </a:t>
            </a:r>
            <a:r>
              <a:rPr lang="en-US" altLang="zh-CN" sz="1200" dirty="0"/>
              <a:t>NVIC_InitStructure.NVIC_IRQChannelPreemptionPriority = 0;</a:t>
            </a:r>
          </a:p>
          <a:p>
            <a:r>
              <a:rPr lang="en-US" altLang="zh-CN" sz="1200" dirty="0"/>
              <a:t>  NVIC_InitStructure.NVIC_IRQChannelSubPriority = 0;</a:t>
            </a:r>
          </a:p>
          <a:p>
            <a:r>
              <a:rPr lang="en-US" altLang="zh-CN" sz="1200" dirty="0"/>
              <a:t>  NVIC_InitStructure.NVIC_IRQChannelCmd = ENABLE;</a:t>
            </a:r>
          </a:p>
          <a:p>
            <a:r>
              <a:rPr lang="en-US" altLang="zh-CN" sz="1200" dirty="0"/>
              <a:t>  NVIC_Init(&amp;NVIC_InitStructure);</a:t>
            </a:r>
          </a:p>
          <a:p>
            <a:r>
              <a:rPr lang="en-US" altLang="zh-CN" sz="1200" dirty="0"/>
              <a:t>}</a:t>
            </a:r>
            <a:endParaRPr lang="zh-CN" altLang="en-US" sz="1200" dirty="0"/>
          </a:p>
        </p:txBody>
      </p:sp>
    </p:spTree>
    <p:extLst>
      <p:ext uri="{BB962C8B-B14F-4D97-AF65-F5344CB8AC3E}">
        <p14:creationId xmlns:p14="http://schemas.microsoft.com/office/powerpoint/2010/main" val="176540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3|0.8|4.7|0.8"/>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ags/tag3.xml><?xml version="1.0" encoding="utf-8"?>
<p:tagLst xmlns:a="http://schemas.openxmlformats.org/drawingml/2006/main" xmlns:r="http://schemas.openxmlformats.org/officeDocument/2006/relationships" xmlns:p="http://schemas.openxmlformats.org/presentationml/2006/main">
  <p:tag name="TIMING" val="|0.3"/>
</p:tagLst>
</file>

<file path=ppt/tags/tag4.xml><?xml version="1.0" encoding="utf-8"?>
<p:tagLst xmlns:a="http://schemas.openxmlformats.org/drawingml/2006/main" xmlns:r="http://schemas.openxmlformats.org/officeDocument/2006/relationships" xmlns:p="http://schemas.openxmlformats.org/presentationml/2006/main">
  <p:tag name="TIMING" val="|0.3"/>
</p:tagLst>
</file>

<file path=ppt/tags/tag5.xml><?xml version="1.0" encoding="utf-8"?>
<p:tagLst xmlns:a="http://schemas.openxmlformats.org/drawingml/2006/main" xmlns:r="http://schemas.openxmlformats.org/officeDocument/2006/relationships" xmlns:p="http://schemas.openxmlformats.org/presentationml/2006/main">
  <p:tag name="TIMING" val="|0.3"/>
</p:tagLst>
</file>

<file path=ppt/tags/tag6.xml><?xml version="1.0" encoding="utf-8"?>
<p:tagLst xmlns:a="http://schemas.openxmlformats.org/drawingml/2006/main" xmlns:r="http://schemas.openxmlformats.org/officeDocument/2006/relationships" xmlns:p="http://schemas.openxmlformats.org/presentationml/2006/main">
  <p:tag name="TIMING" val="|0.8"/>
</p:tagLst>
</file>

<file path=ppt/tags/tag7.xml><?xml version="1.0" encoding="utf-8"?>
<p:tagLst xmlns:a="http://schemas.openxmlformats.org/drawingml/2006/main" xmlns:r="http://schemas.openxmlformats.org/officeDocument/2006/relationships" xmlns:p="http://schemas.openxmlformats.org/presentationml/2006/main">
  <p:tag name="TIMING" val="|0.1"/>
</p:tagLst>
</file>

<file path=ppt/tags/tag8.xml><?xml version="1.0" encoding="utf-8"?>
<p:tagLst xmlns:a="http://schemas.openxmlformats.org/drawingml/2006/main" xmlns:r="http://schemas.openxmlformats.org/officeDocument/2006/relationships" xmlns:p="http://schemas.openxmlformats.org/presentationml/2006/main">
  <p:tag name="TIMING" val="|0.4|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1938</Words>
  <Application>Microsoft Office PowerPoint</Application>
  <PresentationFormat>宽屏</PresentationFormat>
  <Paragraphs>209</Paragraphs>
  <Slides>22</Slides>
  <Notes>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Kozuka Gothic Pro EL</vt:lpstr>
      <vt:lpstr>等线</vt:lpstr>
      <vt:lpstr>等线 Light</vt:lpstr>
      <vt:lpstr>方正兰亭超细黑简体</vt:lpstr>
      <vt:lpstr>微软雅黑</vt:lpstr>
      <vt:lpstr>幼圆</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Daniel li</dc:creator>
  <cp:lastModifiedBy>Daniel li</cp:lastModifiedBy>
  <cp:revision>54</cp:revision>
  <dcterms:created xsi:type="dcterms:W3CDTF">2018-12-26T12:55:40Z</dcterms:created>
  <dcterms:modified xsi:type="dcterms:W3CDTF">2019-12-28T11:18:29Z</dcterms:modified>
</cp:coreProperties>
</file>